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2" r:id="rId23"/>
    <p:sldId id="283" r:id="rId24"/>
    <p:sldId id="277" r:id="rId25"/>
    <p:sldId id="284" r:id="rId26"/>
    <p:sldId id="278" r:id="rId27"/>
    <p:sldId id="279" r:id="rId28"/>
    <p:sldId id="280" r:id="rId29"/>
    <p:sldId id="281" r:id="rId30"/>
  </p:sldIdLst>
  <p:sldSz cx="9144000" cy="5143500" type="screen16x9"/>
  <p:notesSz cx="9144000" cy="5143500"/>
  <p:embeddedFontLst>
    <p:embeddedFont>
      <p:font typeface="Calibri" panose="020F050202020403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jPjgDzA0IlPNL6F0dyK2E2Xpen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A79BE1-E190-45DC-BCDE-52756D91F091}">
  <a:tblStyle styleId="{5EA79BE1-E190-45DC-BCDE-52756D91F091}"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F093BAB-29FD-4514-85F7-1C79D8A6E574}" styleName="Table_1">
    <a:wholeTbl>
      <a:tcTxStyle b="off" i="off">
        <a:font>
          <a:latin typeface="Arial"/>
          <a:ea typeface="Arial"/>
          <a:cs typeface="Arial"/>
        </a:font>
        <a:schemeClr val="dk1"/>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chemeClr val="accent6"/>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40000"/>
            </a:schemeClr>
          </a:solidFill>
        </a:fill>
      </a:tcStyle>
    </a:band1H>
    <a:band2H>
      <a:tcTxStyle/>
      <a:tcStyle>
        <a:tcBdr/>
      </a:tcStyle>
    </a:band2H>
    <a:band1V>
      <a:tcTxStyle/>
      <a:tcStyle>
        <a:tcBdr>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tcBdr>
        <a:fill>
          <a:solidFill>
            <a:schemeClr val="accent6">
              <a:alpha val="40000"/>
            </a:schemeClr>
          </a:solidFill>
        </a:fill>
      </a:tcStyle>
    </a:band1V>
    <a:band2V>
      <a:tcTxStyle/>
      <a:tcStyle>
        <a:tcBdr/>
      </a:tcStyle>
    </a:band2V>
    <a:lastCol>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8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2571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25717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4886325"/>
            <a:ext cx="3962400" cy="25717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 name="Google Shape;46;p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0: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10: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1: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1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2: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12: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3: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1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4: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1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5: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15: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6: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1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7: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7: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19: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 name="Google Shape;51;p2: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2: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22: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3:notes"/>
          <p:cNvSpPr txBox="1">
            <a:spLocks noGrp="1"/>
          </p:cNvSpPr>
          <p:nvPr>
            <p:ph type="body" idx="1"/>
          </p:nvPr>
        </p:nvSpPr>
        <p:spPr>
          <a:xfrm>
            <a:off x="914400" y="2474913"/>
            <a:ext cx="7315200" cy="2025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2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3:notes"/>
          <p:cNvSpPr txBox="1">
            <a:spLocks noGrp="1"/>
          </p:cNvSpPr>
          <p:nvPr>
            <p:ph type="body" idx="1"/>
          </p:nvPr>
        </p:nvSpPr>
        <p:spPr>
          <a:xfrm>
            <a:off x="914400" y="2474913"/>
            <a:ext cx="7315200" cy="2025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2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6102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3:notes"/>
          <p:cNvSpPr txBox="1">
            <a:spLocks noGrp="1"/>
          </p:cNvSpPr>
          <p:nvPr>
            <p:ph type="body" idx="1"/>
          </p:nvPr>
        </p:nvSpPr>
        <p:spPr>
          <a:xfrm>
            <a:off x="914400" y="2474913"/>
            <a:ext cx="7315200" cy="2025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2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5250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4: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2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4: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2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7327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5: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25: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6: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7: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27: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8: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 name="Google Shape;60;p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5: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6: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7: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7: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8: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9: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9: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6"/>
        <p:cNvGrpSpPr/>
        <p:nvPr/>
      </p:nvGrpSpPr>
      <p:grpSpPr>
        <a:xfrm>
          <a:off x="0" y="0"/>
          <a:ext cx="0" cy="0"/>
          <a:chOff x="0" y="0"/>
          <a:chExt cx="0" cy="0"/>
        </a:xfrm>
      </p:grpSpPr>
      <p:sp>
        <p:nvSpPr>
          <p:cNvPr id="17" name="Google Shape;17;p30"/>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0"/>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
        <p:nvSpPr>
          <p:cNvPr id="21" name="Google Shape;21;p31"/>
          <p:cNvSpPr txBox="1">
            <a:spLocks noGrp="1"/>
          </p:cNvSpPr>
          <p:nvPr>
            <p:ph type="title"/>
          </p:nvPr>
        </p:nvSpPr>
        <p:spPr>
          <a:xfrm>
            <a:off x="1937766" y="1692655"/>
            <a:ext cx="5268467" cy="16776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4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1"/>
          <p:cNvSpPr txBox="1">
            <a:spLocks noGrp="1"/>
          </p:cNvSpPr>
          <p:nvPr>
            <p:ph type="body" idx="1"/>
          </p:nvPr>
        </p:nvSpPr>
        <p:spPr>
          <a:xfrm>
            <a:off x="1573022" y="1422400"/>
            <a:ext cx="6179184" cy="339344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b="0" i="0">
                <a:solidFill>
                  <a:schemeClr val="dk1"/>
                </a:solidFil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 name="Google Shape;23;p3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6"/>
        <p:cNvGrpSpPr/>
        <p:nvPr/>
      </p:nvGrpSpPr>
      <p:grpSpPr>
        <a:xfrm>
          <a:off x="0" y="0"/>
          <a:ext cx="0" cy="0"/>
          <a:chOff x="0" y="0"/>
          <a:chExt cx="0" cy="0"/>
        </a:xfrm>
      </p:grpSpPr>
      <p:sp>
        <p:nvSpPr>
          <p:cNvPr id="27" name="Google Shape;27;p32"/>
          <p:cNvSpPr txBox="1">
            <a:spLocks noGrp="1"/>
          </p:cNvSpPr>
          <p:nvPr>
            <p:ph type="title"/>
          </p:nvPr>
        </p:nvSpPr>
        <p:spPr>
          <a:xfrm>
            <a:off x="1937766" y="1692655"/>
            <a:ext cx="5268467" cy="16776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4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1"/>
        <p:cNvGrpSpPr/>
        <p:nvPr/>
      </p:nvGrpSpPr>
      <p:grpSpPr>
        <a:xfrm>
          <a:off x="0" y="0"/>
          <a:ext cx="0" cy="0"/>
          <a:chOff x="0" y="0"/>
          <a:chExt cx="0" cy="0"/>
        </a:xfrm>
      </p:grpSpPr>
      <p:sp>
        <p:nvSpPr>
          <p:cNvPr id="32" name="Google Shape;32;p33"/>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3"/>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34"/>
          <p:cNvSpPr txBox="1">
            <a:spLocks noGrp="1"/>
          </p:cNvSpPr>
          <p:nvPr>
            <p:ph type="title"/>
          </p:nvPr>
        </p:nvSpPr>
        <p:spPr>
          <a:xfrm>
            <a:off x="1937766" y="1692655"/>
            <a:ext cx="5268467" cy="16776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4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4"/>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34"/>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9"/>
          <p:cNvPicPr preferRelativeResize="0"/>
          <p:nvPr/>
        </p:nvPicPr>
        <p:blipFill rotWithShape="1">
          <a:blip r:embed="rId7">
            <a:alphaModFix/>
          </a:blip>
          <a:srcRect/>
          <a:stretch/>
        </p:blipFill>
        <p:spPr>
          <a:xfrm>
            <a:off x="0" y="0"/>
            <a:ext cx="9143999" cy="1071562"/>
          </a:xfrm>
          <a:prstGeom prst="rect">
            <a:avLst/>
          </a:prstGeom>
          <a:noFill/>
          <a:ln>
            <a:noFill/>
          </a:ln>
        </p:spPr>
      </p:pic>
      <p:sp>
        <p:nvSpPr>
          <p:cNvPr id="11" name="Google Shape;11;p29"/>
          <p:cNvSpPr txBox="1">
            <a:spLocks noGrp="1"/>
          </p:cNvSpPr>
          <p:nvPr>
            <p:ph type="title"/>
          </p:nvPr>
        </p:nvSpPr>
        <p:spPr>
          <a:xfrm>
            <a:off x="1937766" y="1692655"/>
            <a:ext cx="5268467" cy="167767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54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29"/>
          <p:cNvSpPr txBox="1">
            <a:spLocks noGrp="1"/>
          </p:cNvSpPr>
          <p:nvPr>
            <p:ph type="body" idx="1"/>
          </p:nvPr>
        </p:nvSpPr>
        <p:spPr>
          <a:xfrm>
            <a:off x="1573022" y="1422400"/>
            <a:ext cx="6179184" cy="339344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9"/>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g"/><Relationship Id="rId18" Type="http://schemas.openxmlformats.org/officeDocument/2006/relationships/image" Target="../media/image19.jpg"/><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3.jpg"/><Relationship Id="rId17" Type="http://schemas.openxmlformats.org/officeDocument/2006/relationships/image" Target="../media/image18.jpg"/><Relationship Id="rId2" Type="http://schemas.openxmlformats.org/officeDocument/2006/relationships/notesSlide" Target="../notesSlides/notesSlide3.xml"/><Relationship Id="rId16" Type="http://schemas.openxmlformats.org/officeDocument/2006/relationships/image" Target="../media/image17.jpg"/><Relationship Id="rId20"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5" Type="http://schemas.openxmlformats.org/officeDocument/2006/relationships/image" Target="../media/image16.jpg"/><Relationship Id="rId10" Type="http://schemas.openxmlformats.org/officeDocument/2006/relationships/image" Target="../media/image11.jpg"/><Relationship Id="rId19" Type="http://schemas.openxmlformats.org/officeDocument/2006/relationships/image" Target="../media/image20.jpg"/><Relationship Id="rId4" Type="http://schemas.openxmlformats.org/officeDocument/2006/relationships/image" Target="../media/image5.png"/><Relationship Id="rId9" Type="http://schemas.openxmlformats.org/officeDocument/2006/relationships/image" Target="../media/image10.jpg"/><Relationship Id="rId1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pic>
        <p:nvPicPr>
          <p:cNvPr id="48" name="Google Shape;48;p1"/>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pic>
        <p:nvPicPr>
          <p:cNvPr id="131" name="Google Shape;131;p10"/>
          <p:cNvPicPr preferRelativeResize="0"/>
          <p:nvPr/>
        </p:nvPicPr>
        <p:blipFill rotWithShape="1">
          <a:blip r:embed="rId3">
            <a:alphaModFix/>
          </a:blip>
          <a:srcRect/>
          <a:stretch/>
        </p:blipFill>
        <p:spPr>
          <a:xfrm>
            <a:off x="0" y="0"/>
            <a:ext cx="9143999" cy="5143498"/>
          </a:xfrm>
          <a:prstGeom prst="rect">
            <a:avLst/>
          </a:prstGeom>
          <a:noFill/>
          <a:ln>
            <a:noFill/>
          </a:ln>
        </p:spPr>
      </p:pic>
      <p:sp>
        <p:nvSpPr>
          <p:cNvPr id="132" name="Google Shape;132;p10"/>
          <p:cNvSpPr txBox="1">
            <a:spLocks noGrp="1"/>
          </p:cNvSpPr>
          <p:nvPr>
            <p:ph type="title"/>
          </p:nvPr>
        </p:nvSpPr>
        <p:spPr>
          <a:xfrm>
            <a:off x="3012185" y="1692655"/>
            <a:ext cx="3118485" cy="1671955"/>
          </a:xfrm>
          <a:prstGeom prst="rect">
            <a:avLst/>
          </a:prstGeom>
          <a:noFill/>
          <a:ln>
            <a:noFill/>
          </a:ln>
        </p:spPr>
        <p:txBody>
          <a:bodyPr spcFirstLastPara="1" wrap="square" lIns="0" tIns="12700" rIns="0" bIns="0" anchor="t" anchorCtr="0">
            <a:spAutoFit/>
          </a:bodyPr>
          <a:lstStyle/>
          <a:p>
            <a:pPr marL="12700" marR="5080" lvl="0" indent="184150" algn="l" rtl="0">
              <a:lnSpc>
                <a:spcPct val="100000"/>
              </a:lnSpc>
              <a:spcBef>
                <a:spcPts val="0"/>
              </a:spcBef>
              <a:spcAft>
                <a:spcPts val="0"/>
              </a:spcAft>
              <a:buSzPts val="1400"/>
              <a:buNone/>
            </a:pPr>
            <a:r>
              <a:rPr lang="en-US"/>
              <a:t>Objetivos  Especificos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1"/>
          <p:cNvSpPr txBox="1">
            <a:spLocks noGrp="1"/>
          </p:cNvSpPr>
          <p:nvPr>
            <p:ph type="title"/>
          </p:nvPr>
        </p:nvSpPr>
        <p:spPr>
          <a:xfrm>
            <a:off x="461568" y="256489"/>
            <a:ext cx="4010025"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Objetivos Específicos</a:t>
            </a:r>
            <a:endParaRPr sz="3600"/>
          </a:p>
        </p:txBody>
      </p:sp>
      <p:sp>
        <p:nvSpPr>
          <p:cNvPr id="138" name="Google Shape;138;p11"/>
          <p:cNvSpPr txBox="1"/>
          <p:nvPr/>
        </p:nvSpPr>
        <p:spPr>
          <a:xfrm>
            <a:off x="282875" y="1627450"/>
            <a:ext cx="4922700" cy="2739900"/>
          </a:xfrm>
          <a:prstGeom prst="rect">
            <a:avLst/>
          </a:prstGeom>
          <a:noFill/>
          <a:ln>
            <a:noFill/>
          </a:ln>
        </p:spPr>
        <p:txBody>
          <a:bodyPr spcFirstLastPara="1" wrap="square" lIns="91425" tIns="45700" rIns="91425" bIns="45700" anchor="t" anchorCtr="0">
            <a:spAutoFit/>
          </a:bodyPr>
          <a:lstStyle/>
          <a:p>
            <a:pPr marL="457200" marR="0" lvl="0" indent="-317500" algn="just" rtl="0">
              <a:lnSpc>
                <a:spcPct val="100000"/>
              </a:lnSpc>
              <a:spcBef>
                <a:spcPts val="0"/>
              </a:spcBef>
              <a:spcAft>
                <a:spcPts val="0"/>
              </a:spcAft>
              <a:buClr>
                <a:srgbClr val="202124"/>
              </a:buClr>
              <a:buSzPts val="1400"/>
              <a:buFont typeface="Roboto"/>
              <a:buChar char="•"/>
            </a:pPr>
            <a:r>
              <a:rPr lang="en-US">
                <a:solidFill>
                  <a:srgbClr val="202124"/>
                </a:solidFill>
                <a:latin typeface="Roboto"/>
                <a:ea typeface="Roboto"/>
                <a:cs typeface="Roboto"/>
                <a:sym typeface="Roboto"/>
              </a:rPr>
              <a:t>Diseñar </a:t>
            </a:r>
            <a:r>
              <a:rPr lang="en-US" sz="1400" b="0" i="0" u="none" strike="noStrike" cap="none">
                <a:solidFill>
                  <a:srgbClr val="202124"/>
                </a:solidFill>
                <a:latin typeface="Roboto"/>
                <a:ea typeface="Roboto"/>
                <a:cs typeface="Roboto"/>
                <a:sym typeface="Roboto"/>
              </a:rPr>
              <a:t>un módulo de agendamiento de citas que de más practicidad y eficacia para ambas partes y facilite este proceso.</a:t>
            </a:r>
            <a:endParaRPr sz="1400" b="0" i="0" u="none" strike="noStrike" cap="none">
              <a:solidFill>
                <a:srgbClr val="202124"/>
              </a:solidFill>
              <a:latin typeface="Roboto"/>
              <a:ea typeface="Roboto"/>
              <a:cs typeface="Roboto"/>
              <a:sym typeface="Roboto"/>
            </a:endParaRPr>
          </a:p>
          <a:p>
            <a:pPr marL="457200" lvl="0" indent="-317500" algn="just" rtl="0">
              <a:spcBef>
                <a:spcPts val="0"/>
              </a:spcBef>
              <a:spcAft>
                <a:spcPts val="0"/>
              </a:spcAft>
              <a:buClr>
                <a:srgbClr val="202124"/>
              </a:buClr>
              <a:buSzPts val="1400"/>
              <a:buFont typeface="Roboto"/>
              <a:buChar char="•"/>
            </a:pPr>
            <a:r>
              <a:rPr lang="en-US">
                <a:solidFill>
                  <a:srgbClr val="202124"/>
                </a:solidFill>
                <a:latin typeface="Roboto"/>
                <a:ea typeface="Roboto"/>
                <a:cs typeface="Roboto"/>
                <a:sym typeface="Roboto"/>
              </a:rPr>
              <a:t>Crear un módulo de marketing digital que permita que la información deseada tenga un significativo alcance  y acapare al mayor número de usuarios dentro del aplicativo como en otros medios y así mismo se generaría un incentivo y motivación, para unirse a la comunidad de lucylunails.</a:t>
            </a:r>
            <a:endParaRPr>
              <a:solidFill>
                <a:schemeClr val="dk1"/>
              </a:solidFill>
            </a:endParaRPr>
          </a:p>
          <a:p>
            <a:pPr marL="457200" marR="0" lvl="0" indent="-342900" algn="just" rtl="0">
              <a:lnSpc>
                <a:spcPct val="100000"/>
              </a:lnSpc>
              <a:spcBef>
                <a:spcPts val="0"/>
              </a:spcBef>
              <a:spcAft>
                <a:spcPts val="0"/>
              </a:spcAft>
              <a:buClr>
                <a:srgbClr val="202124"/>
              </a:buClr>
              <a:buSzPts val="1800"/>
              <a:buChar char="•"/>
            </a:pPr>
            <a:r>
              <a:rPr lang="en-US">
                <a:solidFill>
                  <a:srgbClr val="202124"/>
                </a:solidFill>
                <a:highlight>
                  <a:srgbClr val="FFFFFF"/>
                </a:highlight>
              </a:rPr>
              <a:t>Desarrollar un módulo de ventas dónde administre los procesos comerciales, recibos de pago y realice estadísticas sobre la información de los clientes .</a:t>
            </a:r>
            <a:endParaRPr/>
          </a:p>
        </p:txBody>
      </p:sp>
      <p:pic>
        <p:nvPicPr>
          <p:cNvPr id="139" name="Google Shape;139;p11"/>
          <p:cNvPicPr preferRelativeResize="0"/>
          <p:nvPr/>
        </p:nvPicPr>
        <p:blipFill>
          <a:blip r:embed="rId3">
            <a:alphaModFix/>
          </a:blip>
          <a:stretch>
            <a:fillRect/>
          </a:stretch>
        </p:blipFill>
        <p:spPr>
          <a:xfrm>
            <a:off x="5712500" y="1192575"/>
            <a:ext cx="2902674" cy="3870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43"/>
        <p:cNvGrpSpPr/>
        <p:nvPr/>
      </p:nvGrpSpPr>
      <p:grpSpPr>
        <a:xfrm>
          <a:off x="0" y="0"/>
          <a:ext cx="0" cy="0"/>
          <a:chOff x="0" y="0"/>
          <a:chExt cx="0" cy="0"/>
        </a:xfrm>
      </p:grpSpPr>
      <p:pic>
        <p:nvPicPr>
          <p:cNvPr id="144" name="Google Shape;144;p12"/>
          <p:cNvPicPr preferRelativeResize="0"/>
          <p:nvPr/>
        </p:nvPicPr>
        <p:blipFill rotWithShape="1">
          <a:blip r:embed="rId3">
            <a:alphaModFix/>
          </a:blip>
          <a:srcRect/>
          <a:stretch/>
        </p:blipFill>
        <p:spPr>
          <a:xfrm>
            <a:off x="0" y="0"/>
            <a:ext cx="9143999" cy="5143498"/>
          </a:xfrm>
          <a:prstGeom prst="rect">
            <a:avLst/>
          </a:prstGeom>
          <a:noFill/>
          <a:ln>
            <a:noFill/>
          </a:ln>
        </p:spPr>
      </p:pic>
      <p:sp>
        <p:nvSpPr>
          <p:cNvPr id="145" name="Google Shape;145;p12"/>
          <p:cNvSpPr txBox="1">
            <a:spLocks noGrp="1"/>
          </p:cNvSpPr>
          <p:nvPr>
            <p:ph type="title"/>
          </p:nvPr>
        </p:nvSpPr>
        <p:spPr>
          <a:xfrm>
            <a:off x="1937766" y="1692655"/>
            <a:ext cx="5268467" cy="1677670"/>
          </a:xfrm>
          <a:prstGeom prst="rect">
            <a:avLst/>
          </a:prstGeom>
          <a:noFill/>
          <a:ln>
            <a:noFill/>
          </a:ln>
        </p:spPr>
        <p:txBody>
          <a:bodyPr spcFirstLastPara="1" wrap="square" lIns="0" tIns="12700" rIns="0" bIns="0" anchor="t" anchorCtr="0">
            <a:spAutoFit/>
          </a:bodyPr>
          <a:lstStyle/>
          <a:p>
            <a:pPr marL="1528445" marR="5080" lvl="0" indent="-939164" algn="l" rtl="0">
              <a:lnSpc>
                <a:spcPct val="100000"/>
              </a:lnSpc>
              <a:spcBef>
                <a:spcPts val="0"/>
              </a:spcBef>
              <a:spcAft>
                <a:spcPts val="0"/>
              </a:spcAft>
              <a:buSzPts val="1400"/>
              <a:buNone/>
            </a:pPr>
            <a:r>
              <a:rPr lang="en-US"/>
              <a:t>Delimitación y  Alcance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3"/>
          <p:cNvSpPr txBox="1">
            <a:spLocks noGrp="1"/>
          </p:cNvSpPr>
          <p:nvPr>
            <p:ph type="title"/>
          </p:nvPr>
        </p:nvSpPr>
        <p:spPr>
          <a:xfrm>
            <a:off x="461568" y="330784"/>
            <a:ext cx="432689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Delimitación y Alcance</a:t>
            </a:r>
            <a:endParaRPr sz="3600"/>
          </a:p>
        </p:txBody>
      </p:sp>
      <p:graphicFrame>
        <p:nvGraphicFramePr>
          <p:cNvPr id="151" name="Google Shape;151;p13"/>
          <p:cNvGraphicFramePr/>
          <p:nvPr/>
        </p:nvGraphicFramePr>
        <p:xfrm>
          <a:off x="813217" y="1122888"/>
          <a:ext cx="3000000" cy="3000000"/>
        </p:xfrm>
        <a:graphic>
          <a:graphicData uri="http://schemas.openxmlformats.org/drawingml/2006/table">
            <a:tbl>
              <a:tblPr firstRow="1" bandRow="1">
                <a:gradFill>
                  <a:gsLst>
                    <a:gs pos="0">
                      <a:srgbClr val="FFBB82"/>
                    </a:gs>
                    <a:gs pos="35000">
                      <a:srgbClr val="FFCFA8"/>
                    </a:gs>
                    <a:gs pos="100000">
                      <a:srgbClr val="FFEBD9"/>
                    </a:gs>
                  </a:gsLst>
                  <a:lin ang="16200000" scaled="0"/>
                </a:gradFill>
                <a:tableStyleId>{AF093BAB-29FD-4514-85F7-1C79D8A6E574}</a:tableStyleId>
              </a:tblPr>
              <a:tblGrid>
                <a:gridCol w="7420225">
                  <a:extLst>
                    <a:ext uri="{9D8B030D-6E8A-4147-A177-3AD203B41FA5}">
                      <a16:colId xmlns:a16="http://schemas.microsoft.com/office/drawing/2014/main" val="20000"/>
                    </a:ext>
                  </a:extLst>
                </a:gridCol>
              </a:tblGrid>
              <a:tr h="426275">
                <a:tc>
                  <a:txBody>
                    <a:bodyPr/>
                    <a:lstStyle/>
                    <a:p>
                      <a:pPr marL="0" marR="0" lvl="0" indent="0" algn="ctr" rtl="0">
                        <a:lnSpc>
                          <a:spcPct val="100000"/>
                        </a:lnSpc>
                        <a:spcBef>
                          <a:spcPts val="0"/>
                        </a:spcBef>
                        <a:spcAft>
                          <a:spcPts val="0"/>
                        </a:spcAft>
                        <a:buNone/>
                      </a:pPr>
                      <a:r>
                        <a:rPr lang="en-US" sz="1400" u="none" strike="noStrike" cap="none"/>
                        <a:t>DELIMITACIÓN </a:t>
                      </a:r>
                      <a:r>
                        <a:rPr lang="en-US"/>
                        <a:t>Y ALCANCE</a:t>
                      </a:r>
                      <a:endParaRPr sz="1400" u="none" strike="noStrike" cap="none"/>
                    </a:p>
                  </a:txBody>
                  <a:tcPr marL="91450" marR="91450" marT="45725" marB="45725"/>
                </a:tc>
                <a:extLst>
                  <a:ext uri="{0D108BD9-81ED-4DB2-BD59-A6C34878D82A}">
                    <a16:rowId xmlns:a16="http://schemas.microsoft.com/office/drawing/2014/main" val="10000"/>
                  </a:ext>
                </a:extLst>
              </a:tr>
              <a:tr h="3452525">
                <a:tc>
                  <a:txBody>
                    <a:bodyPr/>
                    <a:lstStyle/>
                    <a:p>
                      <a:pPr marL="0" marR="0" lvl="0" indent="0" algn="just" rtl="0">
                        <a:lnSpc>
                          <a:spcPct val="100000"/>
                        </a:lnSpc>
                        <a:spcBef>
                          <a:spcPts val="0"/>
                        </a:spcBef>
                        <a:spcAft>
                          <a:spcPts val="0"/>
                        </a:spcAft>
                        <a:buNone/>
                      </a:pPr>
                      <a:r>
                        <a:rPr lang="en-US" sz="1500">
                          <a:latin typeface="Times New Roman"/>
                          <a:ea typeface="Times New Roman"/>
                          <a:cs typeface="Times New Roman"/>
                          <a:sym typeface="Times New Roman"/>
                        </a:rPr>
                        <a:t>La delimitación con la que cuenta el proyecto se basa en la duración del tecnólogo ADSO, Todo lo que se realice será durante este periodo de tiempo dejando un aplicativo funcional.</a:t>
                      </a:r>
                      <a:endParaRPr sz="150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1500">
                          <a:latin typeface="Times New Roman"/>
                          <a:ea typeface="Times New Roman"/>
                          <a:cs typeface="Times New Roman"/>
                          <a:sym typeface="Times New Roman"/>
                        </a:rPr>
                        <a:t>Geográficamente el rango de uso del aplicativo es del sector 20 de julio, debido a que este es el área de trabajo establecido por nuestra cliente, la cobertura (recolección de datos) que estamos realizando actualmente es la misma que la ya mencionada.</a:t>
                      </a:r>
                      <a:endParaRPr sz="150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1500">
                          <a:latin typeface="Times New Roman"/>
                          <a:ea typeface="Times New Roman"/>
                          <a:cs typeface="Times New Roman"/>
                          <a:sym typeface="Times New Roman"/>
                        </a:rPr>
                        <a:t>Como GAES nos encargaremos de realizar una aplicación que le brinde a nuestra clienta herramientas útiles como lo son: agendamiento, publicidad y ventas; lo que no abordaremos dentro de la realización del proyecto será involucrarnos con el tema y funcionalidad de contabilidad, dentro del inventario únicamente se solicitará el registro de los productos y toda la información respecto a estos para que el sistema pueda arrojar el estado del mismo mas no se encargará de contactar a distribuidoras o realizar solicitudes de los artículos, lo editable dentro de la aplicación (subir fotos, videos, editar blog,etc.) estará a cargo del empleado y no sera una funcion automatica, de igual manera las sincronización con redes sociales y el envío de promociones y descuentos se realizará por el empleado a cargo (no se encarga de crear las promociones sino enviarlas al comprador).</a:t>
                      </a:r>
                      <a:endParaRPr sz="15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55"/>
        <p:cNvGrpSpPr/>
        <p:nvPr/>
      </p:nvGrpSpPr>
      <p:grpSpPr>
        <a:xfrm>
          <a:off x="0" y="0"/>
          <a:ext cx="0" cy="0"/>
          <a:chOff x="0" y="0"/>
          <a:chExt cx="0" cy="0"/>
        </a:xfrm>
      </p:grpSpPr>
      <p:pic>
        <p:nvPicPr>
          <p:cNvPr id="156" name="Google Shape;156;p14"/>
          <p:cNvPicPr preferRelativeResize="0"/>
          <p:nvPr/>
        </p:nvPicPr>
        <p:blipFill rotWithShape="1">
          <a:blip r:embed="rId3">
            <a:alphaModFix/>
          </a:blip>
          <a:srcRect/>
          <a:stretch/>
        </p:blipFill>
        <p:spPr>
          <a:xfrm>
            <a:off x="0" y="0"/>
            <a:ext cx="9143999" cy="5143498"/>
          </a:xfrm>
          <a:prstGeom prst="rect">
            <a:avLst/>
          </a:prstGeom>
          <a:noFill/>
          <a:ln>
            <a:noFill/>
          </a:ln>
        </p:spPr>
      </p:pic>
      <p:sp>
        <p:nvSpPr>
          <p:cNvPr id="157" name="Google Shape;157;p14"/>
          <p:cNvSpPr txBox="1">
            <a:spLocks noGrp="1"/>
          </p:cNvSpPr>
          <p:nvPr>
            <p:ph type="title"/>
          </p:nvPr>
        </p:nvSpPr>
        <p:spPr>
          <a:xfrm>
            <a:off x="1937766" y="1692655"/>
            <a:ext cx="5268467" cy="1677670"/>
          </a:xfrm>
          <a:prstGeom prst="rect">
            <a:avLst/>
          </a:prstGeom>
          <a:noFill/>
          <a:ln>
            <a:noFill/>
          </a:ln>
        </p:spPr>
        <p:txBody>
          <a:bodyPr spcFirstLastPara="1" wrap="square" lIns="0" tIns="12700" rIns="0" bIns="0" anchor="t" anchorCtr="0">
            <a:spAutoFit/>
          </a:bodyPr>
          <a:lstStyle/>
          <a:p>
            <a:pPr marL="900430" marR="5080" lvl="0" indent="-390525" algn="l" rtl="0">
              <a:lnSpc>
                <a:spcPct val="100000"/>
              </a:lnSpc>
              <a:spcBef>
                <a:spcPts val="0"/>
              </a:spcBef>
              <a:spcAft>
                <a:spcPts val="0"/>
              </a:spcAft>
              <a:buSzPts val="1400"/>
              <a:buNone/>
            </a:pPr>
            <a:r>
              <a:rPr lang="en-US"/>
              <a:t>Recolección de  Información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5"/>
          <p:cNvSpPr txBox="1">
            <a:spLocks noGrp="1"/>
          </p:cNvSpPr>
          <p:nvPr>
            <p:ph type="title"/>
          </p:nvPr>
        </p:nvSpPr>
        <p:spPr>
          <a:xfrm>
            <a:off x="461568" y="256489"/>
            <a:ext cx="5282565"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Recolección de Información</a:t>
            </a:r>
            <a:endParaRPr sz="3600"/>
          </a:p>
        </p:txBody>
      </p:sp>
      <p:graphicFrame>
        <p:nvGraphicFramePr>
          <p:cNvPr id="163" name="Google Shape;163;p15"/>
          <p:cNvGraphicFramePr/>
          <p:nvPr/>
        </p:nvGraphicFramePr>
        <p:xfrm>
          <a:off x="461568" y="1202697"/>
          <a:ext cx="3000000" cy="3000000"/>
        </p:xfrm>
        <a:graphic>
          <a:graphicData uri="http://schemas.openxmlformats.org/drawingml/2006/table">
            <a:tbl>
              <a:tblPr firstRow="1" bandRow="1">
                <a:noFill/>
                <a:tableStyleId>{AF093BAB-29FD-4514-85F7-1C79D8A6E574}</a:tableStyleId>
              </a:tblPr>
              <a:tblGrid>
                <a:gridCol w="514687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None/>
                      </a:pPr>
                      <a:r>
                        <a:rPr lang="en-US" sz="2400" u="none" strike="noStrike" cap="none"/>
                        <a:t>En nuestra recolección de información nos basamos principalmente en una encuesta realizada a nuestra cliente, para saber cosas generales de la empresa y obtener información de sus dificultades y problemas de la misma. (la encuesta puede ser revisada en los archivos de la carpeta drive)</a:t>
                      </a:r>
                      <a:endParaRPr/>
                    </a:p>
                  </a:txBody>
                  <a:tcPr marL="91450" marR="91450" marT="45725" marB="45725"/>
                </a:tc>
                <a:extLst>
                  <a:ext uri="{0D108BD9-81ED-4DB2-BD59-A6C34878D82A}">
                    <a16:rowId xmlns:a16="http://schemas.microsoft.com/office/drawing/2014/main" val="10000"/>
                  </a:ext>
                </a:extLst>
              </a:tr>
            </a:tbl>
          </a:graphicData>
        </a:graphic>
      </p:graphicFrame>
      <p:pic>
        <p:nvPicPr>
          <p:cNvPr id="164" name="Google Shape;164;p15"/>
          <p:cNvPicPr preferRelativeResize="0"/>
          <p:nvPr/>
        </p:nvPicPr>
        <p:blipFill>
          <a:blip r:embed="rId3">
            <a:alphaModFix/>
          </a:blip>
          <a:stretch>
            <a:fillRect/>
          </a:stretch>
        </p:blipFill>
        <p:spPr>
          <a:xfrm>
            <a:off x="5842175" y="1182238"/>
            <a:ext cx="2842476" cy="3789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8"/>
        <p:cNvGrpSpPr/>
        <p:nvPr/>
      </p:nvGrpSpPr>
      <p:grpSpPr>
        <a:xfrm>
          <a:off x="0" y="0"/>
          <a:ext cx="0" cy="0"/>
          <a:chOff x="0" y="0"/>
          <a:chExt cx="0" cy="0"/>
        </a:xfrm>
      </p:grpSpPr>
      <p:pic>
        <p:nvPicPr>
          <p:cNvPr id="169" name="Google Shape;169;p16"/>
          <p:cNvPicPr preferRelativeResize="0"/>
          <p:nvPr/>
        </p:nvPicPr>
        <p:blipFill rotWithShape="1">
          <a:blip r:embed="rId3">
            <a:alphaModFix/>
          </a:blip>
          <a:srcRect/>
          <a:stretch/>
        </p:blipFill>
        <p:spPr>
          <a:xfrm>
            <a:off x="0" y="0"/>
            <a:ext cx="9143999" cy="5143498"/>
          </a:xfrm>
          <a:prstGeom prst="rect">
            <a:avLst/>
          </a:prstGeom>
          <a:noFill/>
          <a:ln>
            <a:noFill/>
          </a:ln>
        </p:spPr>
      </p:pic>
      <p:sp>
        <p:nvSpPr>
          <p:cNvPr id="170" name="Google Shape;170;p16"/>
          <p:cNvSpPr txBox="1">
            <a:spLocks noGrp="1"/>
          </p:cNvSpPr>
          <p:nvPr>
            <p:ph type="title"/>
          </p:nvPr>
        </p:nvSpPr>
        <p:spPr>
          <a:xfrm>
            <a:off x="1937766" y="1692655"/>
            <a:ext cx="5268467" cy="1677670"/>
          </a:xfrm>
          <a:prstGeom prst="rect">
            <a:avLst/>
          </a:prstGeom>
          <a:noFill/>
          <a:ln>
            <a:noFill/>
          </a:ln>
        </p:spPr>
        <p:txBody>
          <a:bodyPr spcFirstLastPara="1" wrap="square" lIns="0" tIns="12700" rIns="0" bIns="0" anchor="t" anchorCtr="0">
            <a:spAutoFit/>
          </a:bodyPr>
          <a:lstStyle/>
          <a:p>
            <a:pPr marL="1369695" marR="5080" lvl="0" indent="-541020" algn="l" rtl="0">
              <a:lnSpc>
                <a:spcPct val="100000"/>
              </a:lnSpc>
              <a:spcBef>
                <a:spcPts val="0"/>
              </a:spcBef>
              <a:spcAft>
                <a:spcPts val="0"/>
              </a:spcAft>
              <a:buSzPts val="1400"/>
              <a:buNone/>
            </a:pPr>
            <a:r>
              <a:rPr lang="en-US"/>
              <a:t>Diagrama de  Procesos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461568" y="256489"/>
            <a:ext cx="422021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Diagrama de Procesos</a:t>
            </a:r>
            <a:endParaRPr sz="3600"/>
          </a:p>
        </p:txBody>
      </p:sp>
      <p:sp>
        <p:nvSpPr>
          <p:cNvPr id="176" name="Google Shape;176;p17"/>
          <p:cNvSpPr/>
          <p:nvPr/>
        </p:nvSpPr>
        <p:spPr>
          <a:xfrm>
            <a:off x="3574034" y="4932512"/>
            <a:ext cx="35560" cy="142240"/>
          </a:xfrm>
          <a:custGeom>
            <a:avLst/>
            <a:gdLst/>
            <a:ahLst/>
            <a:cxnLst/>
            <a:rect l="l" t="t" r="r" b="b"/>
            <a:pathLst>
              <a:path w="35560" h="142239" extrusionOk="0">
                <a:moveTo>
                  <a:pt x="35051" y="0"/>
                </a:moveTo>
                <a:lnTo>
                  <a:pt x="0" y="0"/>
                </a:lnTo>
                <a:lnTo>
                  <a:pt x="0" y="141732"/>
                </a:lnTo>
                <a:lnTo>
                  <a:pt x="35051" y="141732"/>
                </a:lnTo>
                <a:lnTo>
                  <a:pt x="3505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 name="Google Shape;177;p17"/>
          <p:cNvSpPr/>
          <p:nvPr/>
        </p:nvSpPr>
        <p:spPr>
          <a:xfrm>
            <a:off x="3749294" y="4932512"/>
            <a:ext cx="35560" cy="142240"/>
          </a:xfrm>
          <a:custGeom>
            <a:avLst/>
            <a:gdLst/>
            <a:ahLst/>
            <a:cxnLst/>
            <a:rect l="l" t="t" r="r" b="b"/>
            <a:pathLst>
              <a:path w="35560" h="142239" extrusionOk="0">
                <a:moveTo>
                  <a:pt x="35051" y="0"/>
                </a:moveTo>
                <a:lnTo>
                  <a:pt x="0" y="0"/>
                </a:lnTo>
                <a:lnTo>
                  <a:pt x="0" y="141732"/>
                </a:lnTo>
                <a:lnTo>
                  <a:pt x="35051" y="141732"/>
                </a:lnTo>
                <a:lnTo>
                  <a:pt x="3505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Google Shape;178;p17"/>
          <p:cNvSpPr/>
          <p:nvPr/>
        </p:nvSpPr>
        <p:spPr>
          <a:xfrm>
            <a:off x="4241546" y="4932512"/>
            <a:ext cx="32384" cy="142240"/>
          </a:xfrm>
          <a:custGeom>
            <a:avLst/>
            <a:gdLst/>
            <a:ahLst/>
            <a:cxnLst/>
            <a:rect l="l" t="t" r="r" b="b"/>
            <a:pathLst>
              <a:path w="32385" h="142239" extrusionOk="0">
                <a:moveTo>
                  <a:pt x="32003" y="0"/>
                </a:moveTo>
                <a:lnTo>
                  <a:pt x="0" y="0"/>
                </a:lnTo>
                <a:lnTo>
                  <a:pt x="0" y="141732"/>
                </a:lnTo>
                <a:lnTo>
                  <a:pt x="32003" y="141732"/>
                </a:lnTo>
                <a:lnTo>
                  <a:pt x="3200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 name="Google Shape;179;p17"/>
          <p:cNvSpPr/>
          <p:nvPr/>
        </p:nvSpPr>
        <p:spPr>
          <a:xfrm>
            <a:off x="4343653" y="4932512"/>
            <a:ext cx="35560" cy="142240"/>
          </a:xfrm>
          <a:custGeom>
            <a:avLst/>
            <a:gdLst/>
            <a:ahLst/>
            <a:cxnLst/>
            <a:rect l="l" t="t" r="r" b="b"/>
            <a:pathLst>
              <a:path w="35560" h="142239" extrusionOk="0">
                <a:moveTo>
                  <a:pt x="35051" y="0"/>
                </a:moveTo>
                <a:lnTo>
                  <a:pt x="0" y="0"/>
                </a:lnTo>
                <a:lnTo>
                  <a:pt x="0" y="141732"/>
                </a:lnTo>
                <a:lnTo>
                  <a:pt x="35051" y="141732"/>
                </a:lnTo>
                <a:lnTo>
                  <a:pt x="3505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 name="Google Shape;180;p17"/>
          <p:cNvSpPr/>
          <p:nvPr/>
        </p:nvSpPr>
        <p:spPr>
          <a:xfrm>
            <a:off x="4476241" y="4932512"/>
            <a:ext cx="36830" cy="142240"/>
          </a:xfrm>
          <a:custGeom>
            <a:avLst/>
            <a:gdLst/>
            <a:ahLst/>
            <a:cxnLst/>
            <a:rect l="l" t="t" r="r" b="b"/>
            <a:pathLst>
              <a:path w="36829" h="142239" extrusionOk="0">
                <a:moveTo>
                  <a:pt x="36575" y="0"/>
                </a:moveTo>
                <a:lnTo>
                  <a:pt x="0" y="0"/>
                </a:lnTo>
                <a:lnTo>
                  <a:pt x="0" y="141732"/>
                </a:lnTo>
                <a:lnTo>
                  <a:pt x="36575" y="141732"/>
                </a:lnTo>
                <a:lnTo>
                  <a:pt x="3657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 name="Google Shape;181;p17"/>
          <p:cNvSpPr/>
          <p:nvPr/>
        </p:nvSpPr>
        <p:spPr>
          <a:xfrm>
            <a:off x="5059934" y="4932512"/>
            <a:ext cx="35560" cy="142240"/>
          </a:xfrm>
          <a:custGeom>
            <a:avLst/>
            <a:gdLst/>
            <a:ahLst/>
            <a:cxnLst/>
            <a:rect l="l" t="t" r="r" b="b"/>
            <a:pathLst>
              <a:path w="35560" h="142239" extrusionOk="0">
                <a:moveTo>
                  <a:pt x="35051" y="0"/>
                </a:moveTo>
                <a:lnTo>
                  <a:pt x="0" y="0"/>
                </a:lnTo>
                <a:lnTo>
                  <a:pt x="0" y="141732"/>
                </a:lnTo>
                <a:lnTo>
                  <a:pt x="35051" y="141732"/>
                </a:lnTo>
                <a:lnTo>
                  <a:pt x="3505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 name="Google Shape;182;p17"/>
          <p:cNvSpPr/>
          <p:nvPr/>
        </p:nvSpPr>
        <p:spPr>
          <a:xfrm>
            <a:off x="5437885" y="4932512"/>
            <a:ext cx="36830" cy="142240"/>
          </a:xfrm>
          <a:custGeom>
            <a:avLst/>
            <a:gdLst/>
            <a:ahLst/>
            <a:cxnLst/>
            <a:rect l="l" t="t" r="r" b="b"/>
            <a:pathLst>
              <a:path w="36829" h="142239" extrusionOk="0">
                <a:moveTo>
                  <a:pt x="36575" y="0"/>
                </a:moveTo>
                <a:lnTo>
                  <a:pt x="0" y="0"/>
                </a:lnTo>
                <a:lnTo>
                  <a:pt x="0" y="141732"/>
                </a:lnTo>
                <a:lnTo>
                  <a:pt x="36575" y="141732"/>
                </a:lnTo>
                <a:lnTo>
                  <a:pt x="3657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p17"/>
          <p:cNvSpPr/>
          <p:nvPr/>
        </p:nvSpPr>
        <p:spPr>
          <a:xfrm>
            <a:off x="5614670" y="4932512"/>
            <a:ext cx="35560" cy="142240"/>
          </a:xfrm>
          <a:custGeom>
            <a:avLst/>
            <a:gdLst/>
            <a:ahLst/>
            <a:cxnLst/>
            <a:rect l="l" t="t" r="r" b="b"/>
            <a:pathLst>
              <a:path w="35560" h="142239" extrusionOk="0">
                <a:moveTo>
                  <a:pt x="35051" y="0"/>
                </a:moveTo>
                <a:lnTo>
                  <a:pt x="0" y="0"/>
                </a:lnTo>
                <a:lnTo>
                  <a:pt x="0" y="141732"/>
                </a:lnTo>
                <a:lnTo>
                  <a:pt x="35051" y="141732"/>
                </a:lnTo>
                <a:lnTo>
                  <a:pt x="3505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p17"/>
          <p:cNvSpPr/>
          <p:nvPr/>
        </p:nvSpPr>
        <p:spPr>
          <a:xfrm>
            <a:off x="5789929" y="4932512"/>
            <a:ext cx="35560" cy="142240"/>
          </a:xfrm>
          <a:custGeom>
            <a:avLst/>
            <a:gdLst/>
            <a:ahLst/>
            <a:cxnLst/>
            <a:rect l="l" t="t" r="r" b="b"/>
            <a:pathLst>
              <a:path w="35560" h="142239" extrusionOk="0">
                <a:moveTo>
                  <a:pt x="35051" y="0"/>
                </a:moveTo>
                <a:lnTo>
                  <a:pt x="0" y="0"/>
                </a:lnTo>
                <a:lnTo>
                  <a:pt x="0" y="141732"/>
                </a:lnTo>
                <a:lnTo>
                  <a:pt x="35051" y="141732"/>
                </a:lnTo>
                <a:lnTo>
                  <a:pt x="3505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85" name="Google Shape;185;p17"/>
          <p:cNvPicPr preferRelativeResize="0"/>
          <p:nvPr/>
        </p:nvPicPr>
        <p:blipFill rotWithShape="1">
          <a:blip r:embed="rId3">
            <a:alphaModFix/>
          </a:blip>
          <a:srcRect/>
          <a:stretch/>
        </p:blipFill>
        <p:spPr>
          <a:xfrm>
            <a:off x="125849" y="1489599"/>
            <a:ext cx="8892302" cy="32971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8"/>
          <p:cNvSpPr txBox="1">
            <a:spLocks noGrp="1"/>
          </p:cNvSpPr>
          <p:nvPr>
            <p:ph type="title"/>
          </p:nvPr>
        </p:nvSpPr>
        <p:spPr>
          <a:xfrm>
            <a:off x="461568" y="256489"/>
            <a:ext cx="2512695"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Casos de Uso</a:t>
            </a:r>
            <a:endParaRPr sz="3600"/>
          </a:p>
        </p:txBody>
      </p:sp>
      <p:pic>
        <p:nvPicPr>
          <p:cNvPr id="191" name="Google Shape;191;p18"/>
          <p:cNvPicPr preferRelativeResize="0"/>
          <p:nvPr/>
        </p:nvPicPr>
        <p:blipFill>
          <a:blip r:embed="rId3">
            <a:alphaModFix/>
          </a:blip>
          <a:stretch>
            <a:fillRect/>
          </a:stretch>
        </p:blipFill>
        <p:spPr>
          <a:xfrm>
            <a:off x="3046100" y="0"/>
            <a:ext cx="51289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9"/>
          <p:cNvSpPr txBox="1">
            <a:spLocks noGrp="1"/>
          </p:cNvSpPr>
          <p:nvPr>
            <p:ph type="title"/>
          </p:nvPr>
        </p:nvSpPr>
        <p:spPr>
          <a:xfrm>
            <a:off x="461568" y="256489"/>
            <a:ext cx="639572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Casos de Uso </a:t>
            </a:r>
            <a:endParaRPr sz="3600"/>
          </a:p>
        </p:txBody>
      </p:sp>
      <p:pic>
        <p:nvPicPr>
          <p:cNvPr id="198" name="Google Shape;198;p19"/>
          <p:cNvPicPr preferRelativeResize="0"/>
          <p:nvPr/>
        </p:nvPicPr>
        <p:blipFill rotWithShape="1">
          <a:blip r:embed="rId3">
            <a:alphaModFix/>
          </a:blip>
          <a:srcRect/>
          <a:stretch/>
        </p:blipFill>
        <p:spPr>
          <a:xfrm>
            <a:off x="3205125" y="0"/>
            <a:ext cx="49555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2"/>
        <p:cNvGrpSpPr/>
        <p:nvPr/>
      </p:nvGrpSpPr>
      <p:grpSpPr>
        <a:xfrm>
          <a:off x="0" y="0"/>
          <a:ext cx="0" cy="0"/>
          <a:chOff x="0" y="0"/>
          <a:chExt cx="0" cy="0"/>
        </a:xfrm>
      </p:grpSpPr>
      <p:pic>
        <p:nvPicPr>
          <p:cNvPr id="53" name="Google Shape;53;p2"/>
          <p:cNvPicPr preferRelativeResize="0"/>
          <p:nvPr/>
        </p:nvPicPr>
        <p:blipFill rotWithShape="1">
          <a:blip r:embed="rId3">
            <a:alphaModFix/>
          </a:blip>
          <a:srcRect/>
          <a:stretch/>
        </p:blipFill>
        <p:spPr>
          <a:xfrm>
            <a:off x="8298656" y="255984"/>
            <a:ext cx="565546" cy="553640"/>
          </a:xfrm>
          <a:prstGeom prst="rect">
            <a:avLst/>
          </a:prstGeom>
          <a:noFill/>
          <a:ln>
            <a:noFill/>
          </a:ln>
        </p:spPr>
      </p:pic>
      <p:sp>
        <p:nvSpPr>
          <p:cNvPr id="54" name="Google Shape;54;p2"/>
          <p:cNvSpPr txBox="1">
            <a:spLocks noGrp="1"/>
          </p:cNvSpPr>
          <p:nvPr>
            <p:ph type="title"/>
          </p:nvPr>
        </p:nvSpPr>
        <p:spPr>
          <a:xfrm>
            <a:off x="7131557" y="1531302"/>
            <a:ext cx="1513840" cy="42227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2600">
                <a:solidFill>
                  <a:srgbClr val="3E3E3E"/>
                </a:solidFill>
                <a:latin typeface="Arial"/>
                <a:ea typeface="Arial"/>
                <a:cs typeface="Arial"/>
                <a:sym typeface="Arial"/>
              </a:rPr>
              <a:t>GAES # 2</a:t>
            </a:r>
            <a:endParaRPr sz="2600">
              <a:latin typeface="Arial"/>
              <a:ea typeface="Arial"/>
              <a:cs typeface="Arial"/>
              <a:sym typeface="Arial"/>
            </a:endParaRPr>
          </a:p>
        </p:txBody>
      </p:sp>
      <p:sp>
        <p:nvSpPr>
          <p:cNvPr id="55" name="Google Shape;55;p2"/>
          <p:cNvSpPr txBox="1"/>
          <p:nvPr/>
        </p:nvSpPr>
        <p:spPr>
          <a:xfrm>
            <a:off x="3990212" y="1916263"/>
            <a:ext cx="4655185" cy="609767"/>
          </a:xfrm>
          <a:prstGeom prst="rect">
            <a:avLst/>
          </a:prstGeom>
          <a:noFill/>
          <a:ln>
            <a:noFill/>
          </a:ln>
        </p:spPr>
        <p:txBody>
          <a:bodyPr spcFirstLastPara="1" wrap="square" lIns="0" tIns="12050" rIns="0" bIns="0" anchor="t" anchorCtr="0">
            <a:spAutoFit/>
          </a:bodyPr>
          <a:lstStyle/>
          <a:p>
            <a:pPr marL="635" marR="0" lvl="0" indent="0" algn="r" rtl="0">
              <a:lnSpc>
                <a:spcPct val="100000"/>
              </a:lnSpc>
              <a:spcBef>
                <a:spcPts val="0"/>
              </a:spcBef>
              <a:spcAft>
                <a:spcPts val="0"/>
              </a:spcAft>
              <a:buClr>
                <a:srgbClr val="000000"/>
              </a:buClr>
              <a:buSzPts val="1900"/>
              <a:buFont typeface="Arial"/>
              <a:buNone/>
            </a:pPr>
            <a:r>
              <a:rPr lang="en-US" sz="1900" b="1" i="0" u="none" strike="noStrike" cap="none">
                <a:solidFill>
                  <a:srgbClr val="3E3E3E"/>
                </a:solidFill>
                <a:latin typeface="Arial"/>
                <a:ea typeface="Arial"/>
                <a:cs typeface="Arial"/>
                <a:sym typeface="Arial"/>
              </a:rPr>
              <a:t>FICHA:2558718-1</a:t>
            </a:r>
            <a:endParaRPr sz="1400" b="0" i="0" u="none" strike="noStrike" cap="none">
              <a:solidFill>
                <a:srgbClr val="000000"/>
              </a:solidFill>
              <a:latin typeface="Arial"/>
              <a:ea typeface="Arial"/>
              <a:cs typeface="Arial"/>
              <a:sym typeface="Arial"/>
            </a:endParaRPr>
          </a:p>
          <a:p>
            <a:pPr marL="635" marR="0" lvl="0" indent="0" algn="r" rtl="0">
              <a:lnSpc>
                <a:spcPct val="100000"/>
              </a:lnSpc>
              <a:spcBef>
                <a:spcPts val="95"/>
              </a:spcBef>
              <a:spcAft>
                <a:spcPts val="0"/>
              </a:spcAft>
              <a:buClr>
                <a:srgbClr val="000000"/>
              </a:buClr>
              <a:buSzPts val="1900"/>
              <a:buFont typeface="Arial"/>
              <a:buNone/>
            </a:pPr>
            <a:r>
              <a:rPr lang="en-US" sz="1900" b="1" i="0" u="none" strike="noStrike" cap="none">
                <a:solidFill>
                  <a:srgbClr val="3E3E3E"/>
                </a:solidFill>
                <a:latin typeface="Arial"/>
                <a:ea typeface="Arial"/>
                <a:cs typeface="Arial"/>
                <a:sym typeface="Arial"/>
              </a:rPr>
              <a:t>SOFTART</a:t>
            </a:r>
            <a:endParaRPr sz="1900" b="1" i="0" u="none" strike="noStrike" cap="none">
              <a:solidFill>
                <a:srgbClr val="3E3E3E"/>
              </a:solidFill>
              <a:latin typeface="Arial"/>
              <a:ea typeface="Arial"/>
              <a:cs typeface="Arial"/>
              <a:sym typeface="Arial"/>
            </a:endParaRPr>
          </a:p>
        </p:txBody>
      </p:sp>
      <p:sp>
        <p:nvSpPr>
          <p:cNvPr id="56" name="Google Shape;56;p2"/>
          <p:cNvSpPr txBox="1"/>
          <p:nvPr/>
        </p:nvSpPr>
        <p:spPr>
          <a:xfrm>
            <a:off x="4582633" y="2648507"/>
            <a:ext cx="4426688" cy="1120820"/>
          </a:xfrm>
          <a:prstGeom prst="rect">
            <a:avLst/>
          </a:prstGeom>
          <a:noFill/>
          <a:ln>
            <a:noFill/>
          </a:ln>
        </p:spPr>
        <p:txBody>
          <a:bodyPr spcFirstLastPara="1" wrap="square" lIns="0" tIns="12700" rIns="0" bIns="0" anchor="t" anchorCtr="0">
            <a:spAutoFit/>
          </a:bodyPr>
          <a:lstStyle/>
          <a:p>
            <a:pPr marL="12700" marR="0" lvl="0" indent="0" algn="r" rtl="0">
              <a:lnSpc>
                <a:spcPct val="100000"/>
              </a:lnSpc>
              <a:spcBef>
                <a:spcPts val="0"/>
              </a:spcBef>
              <a:spcAft>
                <a:spcPts val="0"/>
              </a:spcAft>
              <a:buClr>
                <a:srgbClr val="000000"/>
              </a:buClr>
              <a:buSzPts val="1800"/>
              <a:buFont typeface="Arial"/>
              <a:buNone/>
            </a:pPr>
            <a:r>
              <a:rPr lang="en-US" sz="1800" b="1" i="0" u="none" strike="noStrike" cap="none">
                <a:solidFill>
                  <a:srgbClr val="3E3E3E"/>
                </a:solidFill>
                <a:latin typeface="Calibri"/>
                <a:ea typeface="Calibri"/>
                <a:cs typeface="Calibri"/>
                <a:sym typeface="Calibri"/>
              </a:rPr>
              <a:t>I</a:t>
            </a:r>
            <a:r>
              <a:rPr lang="en-US" sz="1800" b="1" i="0" u="none" strike="noStrike" cap="none">
                <a:solidFill>
                  <a:srgbClr val="3E3E3E"/>
                </a:solidFill>
                <a:latin typeface="Arial"/>
                <a:ea typeface="Arial"/>
                <a:cs typeface="Arial"/>
                <a:sym typeface="Arial"/>
              </a:rPr>
              <a:t>ntegrantes:</a:t>
            </a:r>
            <a:endParaRPr/>
          </a:p>
          <a:p>
            <a:pPr marL="12700" marR="0" lvl="0" indent="0" algn="r" rtl="0">
              <a:lnSpc>
                <a:spcPct val="100000"/>
              </a:lnSpc>
              <a:spcBef>
                <a:spcPts val="0"/>
              </a:spcBef>
              <a:spcAft>
                <a:spcPts val="0"/>
              </a:spcAft>
              <a:buClr>
                <a:srgbClr val="000000"/>
              </a:buClr>
              <a:buSzPts val="1800"/>
              <a:buFont typeface="Arial"/>
              <a:buNone/>
            </a:pPr>
            <a:r>
              <a:rPr lang="en-US" sz="1800" b="1" i="0" u="none" strike="noStrike" cap="none">
                <a:solidFill>
                  <a:srgbClr val="3E3E3E"/>
                </a:solidFill>
                <a:latin typeface="Arial"/>
                <a:ea typeface="Arial"/>
                <a:cs typeface="Arial"/>
                <a:sym typeface="Arial"/>
              </a:rPr>
              <a:t>SARA VALENTINA ABRIL PRIETO</a:t>
            </a:r>
            <a:endParaRPr/>
          </a:p>
          <a:p>
            <a:pPr marL="12700" marR="0" lvl="0" indent="0" algn="r" rtl="0">
              <a:lnSpc>
                <a:spcPct val="100000"/>
              </a:lnSpc>
              <a:spcBef>
                <a:spcPts val="0"/>
              </a:spcBef>
              <a:spcAft>
                <a:spcPts val="0"/>
              </a:spcAft>
              <a:buClr>
                <a:srgbClr val="000000"/>
              </a:buClr>
              <a:buSzPts val="1800"/>
              <a:buFont typeface="Arial"/>
              <a:buNone/>
            </a:pPr>
            <a:r>
              <a:rPr lang="en-US" sz="1800" b="1" i="0" u="none" strike="noStrike" cap="none">
                <a:solidFill>
                  <a:srgbClr val="3E3E3E"/>
                </a:solidFill>
                <a:latin typeface="Arial"/>
                <a:ea typeface="Arial"/>
                <a:cs typeface="Arial"/>
                <a:sym typeface="Arial"/>
              </a:rPr>
              <a:t>PAULA CATALINA CASTILLO URRUTIA</a:t>
            </a:r>
            <a:endParaRPr/>
          </a:p>
          <a:p>
            <a:pPr marL="12700" marR="0" lvl="0" indent="0" algn="r" rtl="0">
              <a:lnSpc>
                <a:spcPct val="100000"/>
              </a:lnSpc>
              <a:spcBef>
                <a:spcPts val="0"/>
              </a:spcBef>
              <a:spcAft>
                <a:spcPts val="0"/>
              </a:spcAft>
              <a:buClr>
                <a:srgbClr val="000000"/>
              </a:buClr>
              <a:buSzPts val="1800"/>
              <a:buFont typeface="Arial"/>
              <a:buNone/>
            </a:pPr>
            <a:r>
              <a:rPr lang="en-US" sz="1800" b="1" i="0" u="none" strike="noStrike" cap="none">
                <a:solidFill>
                  <a:srgbClr val="3E3E3E"/>
                </a:solidFill>
                <a:latin typeface="Arial"/>
                <a:ea typeface="Arial"/>
                <a:cs typeface="Arial"/>
                <a:sym typeface="Arial"/>
              </a:rPr>
              <a:t>DANIEL FELIPE DAZA NOGUERA </a:t>
            </a:r>
            <a:endParaRPr sz="1800" b="0" i="0" u="none" strike="noStrike" cap="none">
              <a:solidFill>
                <a:schemeClr val="dk1"/>
              </a:solidFill>
              <a:latin typeface="Arial"/>
              <a:ea typeface="Arial"/>
              <a:cs typeface="Arial"/>
              <a:sym typeface="Arial"/>
            </a:endParaRPr>
          </a:p>
        </p:txBody>
      </p:sp>
      <p:sp>
        <p:nvSpPr>
          <p:cNvPr id="57" name="Google Shape;57;p2"/>
          <p:cNvSpPr/>
          <p:nvPr/>
        </p:nvSpPr>
        <p:spPr>
          <a:xfrm>
            <a:off x="5996246" y="2564408"/>
            <a:ext cx="3013075" cy="45720"/>
          </a:xfrm>
          <a:custGeom>
            <a:avLst/>
            <a:gdLst/>
            <a:ahLst/>
            <a:cxnLst/>
            <a:rect l="l" t="t" r="r" b="b"/>
            <a:pathLst>
              <a:path w="3013075" h="45719" extrusionOk="0">
                <a:moveTo>
                  <a:pt x="3012948" y="0"/>
                </a:moveTo>
                <a:lnTo>
                  <a:pt x="0" y="0"/>
                </a:lnTo>
                <a:lnTo>
                  <a:pt x="0" y="45719"/>
                </a:lnTo>
                <a:lnTo>
                  <a:pt x="3012948" y="45719"/>
                </a:lnTo>
                <a:lnTo>
                  <a:pt x="3012948" y="0"/>
                </a:lnTo>
                <a:close/>
              </a:path>
            </a:pathLst>
          </a:custGeom>
          <a:solidFill>
            <a:srgbClr val="FF66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2"/>
          <p:cNvSpPr txBox="1">
            <a:spLocks noGrp="1"/>
          </p:cNvSpPr>
          <p:nvPr>
            <p:ph type="title"/>
          </p:nvPr>
        </p:nvSpPr>
        <p:spPr>
          <a:xfrm>
            <a:off x="381000" y="285750"/>
            <a:ext cx="76962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200"/>
              <a:t>Casos de Uso </a:t>
            </a:r>
            <a:endParaRPr sz="3200"/>
          </a:p>
        </p:txBody>
      </p:sp>
      <p:pic>
        <p:nvPicPr>
          <p:cNvPr id="204" name="Google Shape;204;p22"/>
          <p:cNvPicPr preferRelativeResize="0"/>
          <p:nvPr/>
        </p:nvPicPr>
        <p:blipFill rotWithShape="1">
          <a:blip r:embed="rId3">
            <a:alphaModFix/>
          </a:blip>
          <a:srcRect r="-3476" b="-2933"/>
          <a:stretch/>
        </p:blipFill>
        <p:spPr>
          <a:xfrm>
            <a:off x="2895275" y="0"/>
            <a:ext cx="4920861"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461568" y="256489"/>
            <a:ext cx="4352400" cy="574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Requisitos Funcionales</a:t>
            </a:r>
            <a:endParaRPr sz="3600"/>
          </a:p>
        </p:txBody>
      </p:sp>
      <p:graphicFrame>
        <p:nvGraphicFramePr>
          <p:cNvPr id="210" name="Google Shape;210;p23"/>
          <p:cNvGraphicFramePr/>
          <p:nvPr/>
        </p:nvGraphicFramePr>
        <p:xfrm>
          <a:off x="0" y="1057219"/>
          <a:ext cx="9144025" cy="3985725"/>
        </p:xfrm>
        <a:graphic>
          <a:graphicData uri="http://schemas.openxmlformats.org/drawingml/2006/table">
            <a:tbl>
              <a:tblPr firstRow="1" firstCol="1" bandRow="1">
                <a:noFill/>
                <a:tableStyleId>{5EA79BE1-E190-45DC-BCDE-52756D91F091}</a:tableStyleId>
              </a:tblPr>
              <a:tblGrid>
                <a:gridCol w="1114650">
                  <a:extLst>
                    <a:ext uri="{9D8B030D-6E8A-4147-A177-3AD203B41FA5}">
                      <a16:colId xmlns:a16="http://schemas.microsoft.com/office/drawing/2014/main" val="20000"/>
                    </a:ext>
                  </a:extLst>
                </a:gridCol>
                <a:gridCol w="4709925">
                  <a:extLst>
                    <a:ext uri="{9D8B030D-6E8A-4147-A177-3AD203B41FA5}">
                      <a16:colId xmlns:a16="http://schemas.microsoft.com/office/drawing/2014/main" val="20001"/>
                    </a:ext>
                  </a:extLst>
                </a:gridCol>
                <a:gridCol w="1604175">
                  <a:extLst>
                    <a:ext uri="{9D8B030D-6E8A-4147-A177-3AD203B41FA5}">
                      <a16:colId xmlns:a16="http://schemas.microsoft.com/office/drawing/2014/main" val="20002"/>
                    </a:ext>
                  </a:extLst>
                </a:gridCol>
                <a:gridCol w="1715275">
                  <a:extLst>
                    <a:ext uri="{9D8B030D-6E8A-4147-A177-3AD203B41FA5}">
                      <a16:colId xmlns:a16="http://schemas.microsoft.com/office/drawing/2014/main" val="20003"/>
                    </a:ext>
                  </a:extLst>
                </a:gridCol>
              </a:tblGrid>
              <a:tr h="354700">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0"/>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1"/>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2"/>
                  </a:ext>
                </a:extLst>
              </a:tr>
              <a:tr h="354700">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l" rtl="0">
                        <a:lnSpc>
                          <a:spcPct val="100000"/>
                        </a:lnSpc>
                        <a:spcBef>
                          <a:spcPts val="0"/>
                        </a:spcBef>
                        <a:spcAft>
                          <a:spcPts val="0"/>
                        </a:spcAft>
                        <a:buNone/>
                      </a:pPr>
                      <a:endParaRPr sz="1200" i="1" u="none" strike="noStrike" cap="none" dirty="0">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3"/>
                  </a:ext>
                </a:extLst>
              </a:tr>
              <a:tr h="296900">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l"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4"/>
                  </a:ext>
                </a:extLst>
              </a:tr>
              <a:tr h="5612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dirty="0">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5"/>
                  </a:ext>
                </a:extLst>
              </a:tr>
              <a:tr h="5612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6"/>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7"/>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8"/>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dirty="0">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9"/>
                  </a:ext>
                </a:extLst>
              </a:tr>
            </a:tbl>
          </a:graphicData>
        </a:graphic>
      </p:graphicFrame>
      <p:pic>
        <p:nvPicPr>
          <p:cNvPr id="3" name="Imagen 2">
            <a:extLst>
              <a:ext uri="{FF2B5EF4-FFF2-40B4-BE49-F238E27FC236}">
                <a16:creationId xmlns:a16="http://schemas.microsoft.com/office/drawing/2014/main" id="{4DE87440-F9C2-BB8A-290B-D05191728E14}"/>
              </a:ext>
            </a:extLst>
          </p:cNvPr>
          <p:cNvPicPr>
            <a:picLocks noChangeAspect="1"/>
          </p:cNvPicPr>
          <p:nvPr/>
        </p:nvPicPr>
        <p:blipFill rotWithShape="1">
          <a:blip r:embed="rId3"/>
          <a:srcRect l="52646" t="20540" r="10465" b="9230"/>
          <a:stretch/>
        </p:blipFill>
        <p:spPr>
          <a:xfrm>
            <a:off x="1092571" y="802411"/>
            <a:ext cx="6584136" cy="43729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461568" y="256489"/>
            <a:ext cx="4352400" cy="574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Requisitos Funcionales</a:t>
            </a:r>
            <a:endParaRPr sz="3600"/>
          </a:p>
        </p:txBody>
      </p:sp>
      <p:graphicFrame>
        <p:nvGraphicFramePr>
          <p:cNvPr id="210" name="Google Shape;210;p23"/>
          <p:cNvGraphicFramePr/>
          <p:nvPr/>
        </p:nvGraphicFramePr>
        <p:xfrm>
          <a:off x="0" y="1057219"/>
          <a:ext cx="9144025" cy="3985725"/>
        </p:xfrm>
        <a:graphic>
          <a:graphicData uri="http://schemas.openxmlformats.org/drawingml/2006/table">
            <a:tbl>
              <a:tblPr firstRow="1" firstCol="1" bandRow="1">
                <a:noFill/>
                <a:tableStyleId>{5EA79BE1-E190-45DC-BCDE-52756D91F091}</a:tableStyleId>
              </a:tblPr>
              <a:tblGrid>
                <a:gridCol w="1114650">
                  <a:extLst>
                    <a:ext uri="{9D8B030D-6E8A-4147-A177-3AD203B41FA5}">
                      <a16:colId xmlns:a16="http://schemas.microsoft.com/office/drawing/2014/main" val="20000"/>
                    </a:ext>
                  </a:extLst>
                </a:gridCol>
                <a:gridCol w="4709925">
                  <a:extLst>
                    <a:ext uri="{9D8B030D-6E8A-4147-A177-3AD203B41FA5}">
                      <a16:colId xmlns:a16="http://schemas.microsoft.com/office/drawing/2014/main" val="20001"/>
                    </a:ext>
                  </a:extLst>
                </a:gridCol>
                <a:gridCol w="1604175">
                  <a:extLst>
                    <a:ext uri="{9D8B030D-6E8A-4147-A177-3AD203B41FA5}">
                      <a16:colId xmlns:a16="http://schemas.microsoft.com/office/drawing/2014/main" val="20002"/>
                    </a:ext>
                  </a:extLst>
                </a:gridCol>
                <a:gridCol w="1715275">
                  <a:extLst>
                    <a:ext uri="{9D8B030D-6E8A-4147-A177-3AD203B41FA5}">
                      <a16:colId xmlns:a16="http://schemas.microsoft.com/office/drawing/2014/main" val="20003"/>
                    </a:ext>
                  </a:extLst>
                </a:gridCol>
              </a:tblGrid>
              <a:tr h="354700">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0"/>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1"/>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2"/>
                  </a:ext>
                </a:extLst>
              </a:tr>
              <a:tr h="354700">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l" rtl="0">
                        <a:lnSpc>
                          <a:spcPct val="100000"/>
                        </a:lnSpc>
                        <a:spcBef>
                          <a:spcPts val="0"/>
                        </a:spcBef>
                        <a:spcAft>
                          <a:spcPts val="0"/>
                        </a:spcAft>
                        <a:buNone/>
                      </a:pPr>
                      <a:endParaRPr sz="1200" i="1" u="none" strike="noStrike" cap="none" dirty="0">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3"/>
                  </a:ext>
                </a:extLst>
              </a:tr>
              <a:tr h="296900">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l"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4"/>
                  </a:ext>
                </a:extLst>
              </a:tr>
              <a:tr h="5612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dirty="0">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5"/>
                  </a:ext>
                </a:extLst>
              </a:tr>
              <a:tr h="5612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6"/>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7"/>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8"/>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dirty="0">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9"/>
                  </a:ext>
                </a:extLst>
              </a:tr>
            </a:tbl>
          </a:graphicData>
        </a:graphic>
      </p:graphicFrame>
      <p:pic>
        <p:nvPicPr>
          <p:cNvPr id="4" name="Imagen 3">
            <a:extLst>
              <a:ext uri="{FF2B5EF4-FFF2-40B4-BE49-F238E27FC236}">
                <a16:creationId xmlns:a16="http://schemas.microsoft.com/office/drawing/2014/main" id="{6DC960B4-1E6E-3459-C551-CC245AF0AB29}"/>
              </a:ext>
            </a:extLst>
          </p:cNvPr>
          <p:cNvPicPr>
            <a:picLocks noChangeAspect="1"/>
          </p:cNvPicPr>
          <p:nvPr/>
        </p:nvPicPr>
        <p:blipFill rotWithShape="1">
          <a:blip r:embed="rId3"/>
          <a:srcRect l="12210" t="20540" r="11163" b="9851"/>
          <a:stretch/>
        </p:blipFill>
        <p:spPr>
          <a:xfrm>
            <a:off x="138223" y="931845"/>
            <a:ext cx="8686799" cy="4211655"/>
          </a:xfrm>
          <a:prstGeom prst="rect">
            <a:avLst/>
          </a:prstGeom>
        </p:spPr>
      </p:pic>
    </p:spTree>
    <p:extLst>
      <p:ext uri="{BB962C8B-B14F-4D97-AF65-F5344CB8AC3E}">
        <p14:creationId xmlns:p14="http://schemas.microsoft.com/office/powerpoint/2010/main" val="97200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461568" y="256489"/>
            <a:ext cx="4352400" cy="574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Requisitos Funcionales</a:t>
            </a:r>
            <a:endParaRPr sz="3600"/>
          </a:p>
        </p:txBody>
      </p:sp>
      <p:graphicFrame>
        <p:nvGraphicFramePr>
          <p:cNvPr id="210" name="Google Shape;210;p23"/>
          <p:cNvGraphicFramePr/>
          <p:nvPr/>
        </p:nvGraphicFramePr>
        <p:xfrm>
          <a:off x="0" y="1057219"/>
          <a:ext cx="9144025" cy="3985725"/>
        </p:xfrm>
        <a:graphic>
          <a:graphicData uri="http://schemas.openxmlformats.org/drawingml/2006/table">
            <a:tbl>
              <a:tblPr firstRow="1" firstCol="1" bandRow="1">
                <a:noFill/>
                <a:tableStyleId>{5EA79BE1-E190-45DC-BCDE-52756D91F091}</a:tableStyleId>
              </a:tblPr>
              <a:tblGrid>
                <a:gridCol w="1114650">
                  <a:extLst>
                    <a:ext uri="{9D8B030D-6E8A-4147-A177-3AD203B41FA5}">
                      <a16:colId xmlns:a16="http://schemas.microsoft.com/office/drawing/2014/main" val="20000"/>
                    </a:ext>
                  </a:extLst>
                </a:gridCol>
                <a:gridCol w="4709925">
                  <a:extLst>
                    <a:ext uri="{9D8B030D-6E8A-4147-A177-3AD203B41FA5}">
                      <a16:colId xmlns:a16="http://schemas.microsoft.com/office/drawing/2014/main" val="20001"/>
                    </a:ext>
                  </a:extLst>
                </a:gridCol>
                <a:gridCol w="1604175">
                  <a:extLst>
                    <a:ext uri="{9D8B030D-6E8A-4147-A177-3AD203B41FA5}">
                      <a16:colId xmlns:a16="http://schemas.microsoft.com/office/drawing/2014/main" val="20002"/>
                    </a:ext>
                  </a:extLst>
                </a:gridCol>
                <a:gridCol w="1715275">
                  <a:extLst>
                    <a:ext uri="{9D8B030D-6E8A-4147-A177-3AD203B41FA5}">
                      <a16:colId xmlns:a16="http://schemas.microsoft.com/office/drawing/2014/main" val="20003"/>
                    </a:ext>
                  </a:extLst>
                </a:gridCol>
              </a:tblGrid>
              <a:tr h="354700">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0"/>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1"/>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2"/>
                  </a:ext>
                </a:extLst>
              </a:tr>
              <a:tr h="354700">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l" rtl="0">
                        <a:lnSpc>
                          <a:spcPct val="100000"/>
                        </a:lnSpc>
                        <a:spcBef>
                          <a:spcPts val="0"/>
                        </a:spcBef>
                        <a:spcAft>
                          <a:spcPts val="0"/>
                        </a:spcAft>
                        <a:buNone/>
                      </a:pPr>
                      <a:endParaRPr sz="1200" i="1" u="none" strike="noStrike" cap="none" dirty="0">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3"/>
                  </a:ext>
                </a:extLst>
              </a:tr>
              <a:tr h="296900">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l"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4"/>
                  </a:ext>
                </a:extLst>
              </a:tr>
              <a:tr h="5612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dirty="0">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5"/>
                  </a:ext>
                </a:extLst>
              </a:tr>
              <a:tr h="5612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6"/>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7"/>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8"/>
                  </a:ext>
                </a:extLst>
              </a:tr>
              <a:tr h="371375">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0" marR="0" lvl="0" indent="0" algn="l" rtl="0">
                        <a:lnSpc>
                          <a:spcPct val="107000"/>
                        </a:lnSpc>
                        <a:spcBef>
                          <a:spcPts val="0"/>
                        </a:spcBef>
                        <a:spcAft>
                          <a:spcPts val="0"/>
                        </a:spcAft>
                        <a:buNone/>
                      </a:pPr>
                      <a:endParaRPr sz="1200" u="none" strike="noStrike" cap="none">
                        <a:latin typeface="Calibri"/>
                        <a:ea typeface="Calibri"/>
                        <a:cs typeface="Calibri"/>
                        <a:sym typeface="Calibri"/>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a:latin typeface="Times New Roman"/>
                        <a:ea typeface="Times New Roman"/>
                        <a:cs typeface="Times New Roman"/>
                        <a:sym typeface="Times New Roman"/>
                      </a:endParaRPr>
                    </a:p>
                  </a:txBody>
                  <a:tcPr marL="41125" marR="41125" marT="0" marB="0"/>
                </a:tc>
                <a:tc>
                  <a:txBody>
                    <a:bodyPr/>
                    <a:lstStyle/>
                    <a:p>
                      <a:pPr marL="457200" marR="0" lvl="0" indent="-228600" algn="ctr" rtl="0">
                        <a:lnSpc>
                          <a:spcPct val="100000"/>
                        </a:lnSpc>
                        <a:spcBef>
                          <a:spcPts val="0"/>
                        </a:spcBef>
                        <a:spcAft>
                          <a:spcPts val="0"/>
                        </a:spcAft>
                        <a:buNone/>
                      </a:pPr>
                      <a:endParaRPr sz="1200" i="1" u="none" strike="noStrike" cap="none" dirty="0">
                        <a:latin typeface="Times New Roman"/>
                        <a:ea typeface="Times New Roman"/>
                        <a:cs typeface="Times New Roman"/>
                        <a:sym typeface="Times New Roman"/>
                      </a:endParaRPr>
                    </a:p>
                  </a:txBody>
                  <a:tcPr marL="41125" marR="41125" marT="0" marB="0"/>
                </a:tc>
                <a:extLst>
                  <a:ext uri="{0D108BD9-81ED-4DB2-BD59-A6C34878D82A}">
                    <a16:rowId xmlns:a16="http://schemas.microsoft.com/office/drawing/2014/main" val="10009"/>
                  </a:ext>
                </a:extLst>
              </a:tr>
            </a:tbl>
          </a:graphicData>
        </a:graphic>
      </p:graphicFrame>
      <p:pic>
        <p:nvPicPr>
          <p:cNvPr id="3" name="Imagen 2">
            <a:extLst>
              <a:ext uri="{FF2B5EF4-FFF2-40B4-BE49-F238E27FC236}">
                <a16:creationId xmlns:a16="http://schemas.microsoft.com/office/drawing/2014/main" id="{88B568A9-D24E-F2F1-1932-DB886731C5AE}"/>
              </a:ext>
            </a:extLst>
          </p:cNvPr>
          <p:cNvPicPr>
            <a:picLocks noChangeAspect="1"/>
          </p:cNvPicPr>
          <p:nvPr/>
        </p:nvPicPr>
        <p:blipFill rotWithShape="1">
          <a:blip r:embed="rId3"/>
          <a:srcRect l="28837" t="32653" r="28372" b="12333"/>
          <a:stretch/>
        </p:blipFill>
        <p:spPr>
          <a:xfrm>
            <a:off x="1567354" y="1241782"/>
            <a:ext cx="5258748" cy="3801162"/>
          </a:xfrm>
          <a:prstGeom prst="rect">
            <a:avLst/>
          </a:prstGeom>
        </p:spPr>
      </p:pic>
    </p:spTree>
    <p:extLst>
      <p:ext uri="{BB962C8B-B14F-4D97-AF65-F5344CB8AC3E}">
        <p14:creationId xmlns:p14="http://schemas.microsoft.com/office/powerpoint/2010/main" val="194581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461568" y="256489"/>
            <a:ext cx="5405832" cy="56682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Requisitos No Funcionales</a:t>
            </a:r>
            <a:endParaRPr sz="3600"/>
          </a:p>
        </p:txBody>
      </p:sp>
      <p:sp>
        <p:nvSpPr>
          <p:cNvPr id="216" name="Google Shape;216;p24"/>
          <p:cNvSpPr/>
          <p:nvPr/>
        </p:nvSpPr>
        <p:spPr>
          <a:xfrm>
            <a:off x="2132710" y="1576577"/>
            <a:ext cx="459105" cy="172720"/>
          </a:xfrm>
          <a:custGeom>
            <a:avLst/>
            <a:gdLst/>
            <a:ahLst/>
            <a:cxnLst/>
            <a:rect l="l" t="t" r="r" b="b"/>
            <a:pathLst>
              <a:path w="459105" h="172719" extrusionOk="0">
                <a:moveTo>
                  <a:pt x="458724" y="0"/>
                </a:moveTo>
                <a:lnTo>
                  <a:pt x="0" y="0"/>
                </a:lnTo>
                <a:lnTo>
                  <a:pt x="0" y="172212"/>
                </a:lnTo>
                <a:lnTo>
                  <a:pt x="458724" y="172212"/>
                </a:lnTo>
                <a:lnTo>
                  <a:pt x="45872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24"/>
          <p:cNvSpPr/>
          <p:nvPr/>
        </p:nvSpPr>
        <p:spPr>
          <a:xfrm>
            <a:off x="-3892003" y="1143918"/>
            <a:ext cx="15474798"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FB1F396C-18F4-206E-9C90-70AF60EDC7A3}"/>
              </a:ext>
            </a:extLst>
          </p:cNvPr>
          <p:cNvPicPr>
            <a:picLocks noChangeAspect="1"/>
          </p:cNvPicPr>
          <p:nvPr/>
        </p:nvPicPr>
        <p:blipFill rotWithShape="1">
          <a:blip r:embed="rId3"/>
          <a:srcRect l="52048" t="24619" r="12892" b="11736"/>
          <a:stretch/>
        </p:blipFill>
        <p:spPr>
          <a:xfrm>
            <a:off x="914909" y="939977"/>
            <a:ext cx="7094354" cy="420352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461568" y="256489"/>
            <a:ext cx="5405832" cy="56682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Requisitos No Funcionales</a:t>
            </a:r>
            <a:endParaRPr sz="3600"/>
          </a:p>
        </p:txBody>
      </p:sp>
      <p:sp>
        <p:nvSpPr>
          <p:cNvPr id="216" name="Google Shape;216;p24"/>
          <p:cNvSpPr/>
          <p:nvPr/>
        </p:nvSpPr>
        <p:spPr>
          <a:xfrm>
            <a:off x="2132710" y="1576577"/>
            <a:ext cx="459105" cy="172720"/>
          </a:xfrm>
          <a:custGeom>
            <a:avLst/>
            <a:gdLst/>
            <a:ahLst/>
            <a:cxnLst/>
            <a:rect l="l" t="t" r="r" b="b"/>
            <a:pathLst>
              <a:path w="459105" h="172719" extrusionOk="0">
                <a:moveTo>
                  <a:pt x="458724" y="0"/>
                </a:moveTo>
                <a:lnTo>
                  <a:pt x="0" y="0"/>
                </a:lnTo>
                <a:lnTo>
                  <a:pt x="0" y="172212"/>
                </a:lnTo>
                <a:lnTo>
                  <a:pt x="458724" y="172212"/>
                </a:lnTo>
                <a:lnTo>
                  <a:pt x="45872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24"/>
          <p:cNvSpPr/>
          <p:nvPr/>
        </p:nvSpPr>
        <p:spPr>
          <a:xfrm>
            <a:off x="-3892003" y="1143918"/>
            <a:ext cx="15474798"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E68D777F-A16F-14DE-C522-17578E6CB637}"/>
              </a:ext>
            </a:extLst>
          </p:cNvPr>
          <p:cNvPicPr>
            <a:picLocks noChangeAspect="1"/>
          </p:cNvPicPr>
          <p:nvPr/>
        </p:nvPicPr>
        <p:blipFill rotWithShape="1">
          <a:blip r:embed="rId3"/>
          <a:srcRect l="28344" t="47763" r="27229" b="25878"/>
          <a:stretch/>
        </p:blipFill>
        <p:spPr>
          <a:xfrm>
            <a:off x="183345" y="1576577"/>
            <a:ext cx="8777309" cy="2927823"/>
          </a:xfrm>
          <a:prstGeom prst="rect">
            <a:avLst/>
          </a:prstGeom>
        </p:spPr>
      </p:pic>
    </p:spTree>
    <p:extLst>
      <p:ext uri="{BB962C8B-B14F-4D97-AF65-F5344CB8AC3E}">
        <p14:creationId xmlns:p14="http://schemas.microsoft.com/office/powerpoint/2010/main" val="2458562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p:nvPr>
        </p:nvSpPr>
        <p:spPr>
          <a:xfrm>
            <a:off x="461568" y="256489"/>
            <a:ext cx="2409825"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WIREFRAME</a:t>
            </a:r>
            <a:endParaRPr sz="3600"/>
          </a:p>
        </p:txBody>
      </p:sp>
      <p:pic>
        <p:nvPicPr>
          <p:cNvPr id="223" name="Google Shape;223;p25" descr="Forma&#10;&#10;Descripción generada automáticamente"/>
          <p:cNvPicPr preferRelativeResize="0"/>
          <p:nvPr/>
        </p:nvPicPr>
        <p:blipFill rotWithShape="1">
          <a:blip r:embed="rId3">
            <a:alphaModFix/>
          </a:blip>
          <a:srcRect/>
          <a:stretch/>
        </p:blipFill>
        <p:spPr>
          <a:xfrm>
            <a:off x="259931" y="1129145"/>
            <a:ext cx="2019142" cy="3993223"/>
          </a:xfrm>
          <a:prstGeom prst="rect">
            <a:avLst/>
          </a:prstGeom>
          <a:noFill/>
          <a:ln>
            <a:noFill/>
          </a:ln>
        </p:spPr>
      </p:pic>
      <p:pic>
        <p:nvPicPr>
          <p:cNvPr id="224" name="Google Shape;224;p25" descr="Forma&#10;&#10;Descripción generada automáticamente"/>
          <p:cNvPicPr preferRelativeResize="0"/>
          <p:nvPr/>
        </p:nvPicPr>
        <p:blipFill rotWithShape="1">
          <a:blip r:embed="rId4">
            <a:alphaModFix/>
          </a:blip>
          <a:srcRect/>
          <a:stretch/>
        </p:blipFill>
        <p:spPr>
          <a:xfrm>
            <a:off x="3578103" y="1120485"/>
            <a:ext cx="1987793" cy="4006513"/>
          </a:xfrm>
          <a:prstGeom prst="rect">
            <a:avLst/>
          </a:prstGeom>
          <a:noFill/>
          <a:ln>
            <a:noFill/>
          </a:ln>
        </p:spPr>
      </p:pic>
      <p:pic>
        <p:nvPicPr>
          <p:cNvPr id="225" name="Google Shape;225;p25"/>
          <p:cNvPicPr preferRelativeResize="0"/>
          <p:nvPr/>
        </p:nvPicPr>
        <p:blipFill rotWithShape="1">
          <a:blip r:embed="rId5">
            <a:alphaModFix/>
          </a:blip>
          <a:srcRect/>
          <a:stretch/>
        </p:blipFill>
        <p:spPr>
          <a:xfrm>
            <a:off x="6831792" y="1072606"/>
            <a:ext cx="2140983" cy="402540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title"/>
          </p:nvPr>
        </p:nvSpPr>
        <p:spPr>
          <a:xfrm>
            <a:off x="461568" y="256489"/>
            <a:ext cx="2409825"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WIREFRAME</a:t>
            </a:r>
            <a:endParaRPr sz="3600"/>
          </a:p>
        </p:txBody>
      </p:sp>
      <p:pic>
        <p:nvPicPr>
          <p:cNvPr id="231" name="Google Shape;231;p26"/>
          <p:cNvPicPr preferRelativeResize="0"/>
          <p:nvPr/>
        </p:nvPicPr>
        <p:blipFill rotWithShape="1">
          <a:blip r:embed="rId3">
            <a:alphaModFix/>
          </a:blip>
          <a:srcRect/>
          <a:stretch/>
        </p:blipFill>
        <p:spPr>
          <a:xfrm>
            <a:off x="461568" y="1170709"/>
            <a:ext cx="2016718" cy="3896736"/>
          </a:xfrm>
          <a:prstGeom prst="rect">
            <a:avLst/>
          </a:prstGeom>
          <a:noFill/>
          <a:ln>
            <a:noFill/>
          </a:ln>
        </p:spPr>
      </p:pic>
      <p:pic>
        <p:nvPicPr>
          <p:cNvPr id="232" name="Google Shape;232;p26"/>
          <p:cNvPicPr preferRelativeResize="0"/>
          <p:nvPr/>
        </p:nvPicPr>
        <p:blipFill rotWithShape="1">
          <a:blip r:embed="rId4">
            <a:alphaModFix/>
          </a:blip>
          <a:srcRect/>
          <a:stretch/>
        </p:blipFill>
        <p:spPr>
          <a:xfrm>
            <a:off x="3548269" y="1168147"/>
            <a:ext cx="1922538" cy="3894788"/>
          </a:xfrm>
          <a:prstGeom prst="rect">
            <a:avLst/>
          </a:prstGeom>
          <a:noFill/>
          <a:ln>
            <a:noFill/>
          </a:ln>
        </p:spPr>
      </p:pic>
      <p:pic>
        <p:nvPicPr>
          <p:cNvPr id="233" name="Google Shape;233;p26"/>
          <p:cNvPicPr preferRelativeResize="0"/>
          <p:nvPr/>
        </p:nvPicPr>
        <p:blipFill rotWithShape="1">
          <a:blip r:embed="rId5">
            <a:alphaModFix/>
          </a:blip>
          <a:srcRect/>
          <a:stretch/>
        </p:blipFill>
        <p:spPr>
          <a:xfrm>
            <a:off x="6540790" y="1087582"/>
            <a:ext cx="2020551" cy="40559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361289" y="210439"/>
            <a:ext cx="525843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Cronograma de Actividades</a:t>
            </a:r>
            <a:endParaRPr sz="3600"/>
          </a:p>
        </p:txBody>
      </p:sp>
      <p:pic>
        <p:nvPicPr>
          <p:cNvPr id="239" name="Google Shape;239;p27"/>
          <p:cNvPicPr preferRelativeResize="0"/>
          <p:nvPr/>
        </p:nvPicPr>
        <p:blipFill rotWithShape="1">
          <a:blip r:embed="rId3">
            <a:alphaModFix/>
          </a:blip>
          <a:srcRect l="3333" t="22209" r="52081" b="24617"/>
          <a:stretch/>
        </p:blipFill>
        <p:spPr>
          <a:xfrm>
            <a:off x="448309" y="1200150"/>
            <a:ext cx="8105141" cy="36342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pic>
        <p:nvPicPr>
          <p:cNvPr id="244" name="Google Shape;244;p28"/>
          <p:cNvPicPr preferRelativeResize="0"/>
          <p:nvPr/>
        </p:nvPicPr>
        <p:blipFill rotWithShape="1">
          <a:blip r:embed="rId3">
            <a:alphaModFix/>
          </a:blip>
          <a:srcRect/>
          <a:stretch/>
        </p:blipFill>
        <p:spPr>
          <a:xfrm>
            <a:off x="0" y="0"/>
            <a:ext cx="9143999" cy="514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1"/>
        <p:cNvGrpSpPr/>
        <p:nvPr/>
      </p:nvGrpSpPr>
      <p:grpSpPr>
        <a:xfrm>
          <a:off x="0" y="0"/>
          <a:ext cx="0" cy="0"/>
          <a:chOff x="0" y="0"/>
          <a:chExt cx="0" cy="0"/>
        </a:xfrm>
      </p:grpSpPr>
      <p:grpSp>
        <p:nvGrpSpPr>
          <p:cNvPr id="62" name="Google Shape;62;p3"/>
          <p:cNvGrpSpPr/>
          <p:nvPr/>
        </p:nvGrpSpPr>
        <p:grpSpPr>
          <a:xfrm>
            <a:off x="0" y="0"/>
            <a:ext cx="9143999" cy="5143498"/>
            <a:chOff x="0" y="0"/>
            <a:chExt cx="9143999" cy="5143498"/>
          </a:xfrm>
        </p:grpSpPr>
        <p:pic>
          <p:nvPicPr>
            <p:cNvPr id="63" name="Google Shape;63;p3"/>
            <p:cNvPicPr preferRelativeResize="0"/>
            <p:nvPr/>
          </p:nvPicPr>
          <p:blipFill rotWithShape="1">
            <a:blip r:embed="rId3">
              <a:alphaModFix/>
            </a:blip>
            <a:srcRect/>
            <a:stretch/>
          </p:blipFill>
          <p:spPr>
            <a:xfrm>
              <a:off x="0" y="255984"/>
              <a:ext cx="9143999" cy="4887514"/>
            </a:xfrm>
            <a:prstGeom prst="rect">
              <a:avLst/>
            </a:prstGeom>
            <a:noFill/>
            <a:ln>
              <a:noFill/>
            </a:ln>
          </p:spPr>
        </p:pic>
        <p:pic>
          <p:nvPicPr>
            <p:cNvPr id="64" name="Google Shape;64;p3"/>
            <p:cNvPicPr preferRelativeResize="0"/>
            <p:nvPr/>
          </p:nvPicPr>
          <p:blipFill rotWithShape="1">
            <a:blip r:embed="rId4">
              <a:alphaModFix/>
            </a:blip>
            <a:srcRect/>
            <a:stretch/>
          </p:blipFill>
          <p:spPr>
            <a:xfrm>
              <a:off x="3284219" y="0"/>
              <a:ext cx="5143500" cy="4852416"/>
            </a:xfrm>
            <a:prstGeom prst="rect">
              <a:avLst/>
            </a:prstGeom>
            <a:noFill/>
            <a:ln>
              <a:noFill/>
            </a:ln>
          </p:spPr>
        </p:pic>
      </p:grpSp>
      <p:pic>
        <p:nvPicPr>
          <p:cNvPr id="65" name="Google Shape;65;p3"/>
          <p:cNvPicPr preferRelativeResize="0"/>
          <p:nvPr/>
        </p:nvPicPr>
        <p:blipFill rotWithShape="1">
          <a:blip r:embed="rId5">
            <a:alphaModFix/>
          </a:blip>
          <a:srcRect/>
          <a:stretch/>
        </p:blipFill>
        <p:spPr>
          <a:xfrm>
            <a:off x="1563624" y="752855"/>
            <a:ext cx="1269491" cy="711708"/>
          </a:xfrm>
          <a:prstGeom prst="rect">
            <a:avLst/>
          </a:prstGeom>
          <a:noFill/>
          <a:ln>
            <a:noFill/>
          </a:ln>
        </p:spPr>
      </p:pic>
      <p:graphicFrame>
        <p:nvGraphicFramePr>
          <p:cNvPr id="66" name="Google Shape;66;p3"/>
          <p:cNvGraphicFramePr/>
          <p:nvPr/>
        </p:nvGraphicFramePr>
        <p:xfrm>
          <a:off x="1554035" y="743394"/>
          <a:ext cx="3000000" cy="3000000"/>
        </p:xfrm>
        <a:graphic>
          <a:graphicData uri="http://schemas.openxmlformats.org/drawingml/2006/table">
            <a:tbl>
              <a:tblPr firstRow="1" bandRow="1">
                <a:noFill/>
                <a:tableStyleId>{5EA79BE1-E190-45DC-BCDE-52756D91F091}</a:tableStyleId>
              </a:tblPr>
              <a:tblGrid>
                <a:gridCol w="1278900">
                  <a:extLst>
                    <a:ext uri="{9D8B030D-6E8A-4147-A177-3AD203B41FA5}">
                      <a16:colId xmlns:a16="http://schemas.microsoft.com/office/drawing/2014/main" val="20000"/>
                    </a:ext>
                  </a:extLst>
                </a:gridCol>
                <a:gridCol w="1316350">
                  <a:extLst>
                    <a:ext uri="{9D8B030D-6E8A-4147-A177-3AD203B41FA5}">
                      <a16:colId xmlns:a16="http://schemas.microsoft.com/office/drawing/2014/main" val="20001"/>
                    </a:ext>
                  </a:extLst>
                </a:gridCol>
                <a:gridCol w="1316350">
                  <a:extLst>
                    <a:ext uri="{9D8B030D-6E8A-4147-A177-3AD203B41FA5}">
                      <a16:colId xmlns:a16="http://schemas.microsoft.com/office/drawing/2014/main" val="20002"/>
                    </a:ext>
                  </a:extLst>
                </a:gridCol>
              </a:tblGrid>
              <a:tr h="739775">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extLst>
                  <a:ext uri="{0D108BD9-81ED-4DB2-BD59-A6C34878D82A}">
                    <a16:rowId xmlns:a16="http://schemas.microsoft.com/office/drawing/2014/main" val="10000"/>
                  </a:ext>
                </a:extLst>
              </a:tr>
              <a:tr h="758825">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extLst>
                  <a:ext uri="{0D108BD9-81ED-4DB2-BD59-A6C34878D82A}">
                    <a16:rowId xmlns:a16="http://schemas.microsoft.com/office/drawing/2014/main" val="10001"/>
                  </a:ext>
                </a:extLst>
              </a:tr>
              <a:tr h="758825">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extLst>
                  <a:ext uri="{0D108BD9-81ED-4DB2-BD59-A6C34878D82A}">
                    <a16:rowId xmlns:a16="http://schemas.microsoft.com/office/drawing/2014/main" val="10002"/>
                  </a:ext>
                </a:extLst>
              </a:tr>
              <a:tr h="758825">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extLst>
                  <a:ext uri="{0D108BD9-81ED-4DB2-BD59-A6C34878D82A}">
                    <a16:rowId xmlns:a16="http://schemas.microsoft.com/office/drawing/2014/main" val="10003"/>
                  </a:ext>
                </a:extLst>
              </a:tr>
              <a:tr h="738500">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R w="9525" cap="flat" cmpd="sng">
                      <a:solidFill>
                        <a:srgbClr val="D2D2D2"/>
                      </a:solidFill>
                      <a:prstDash val="solid"/>
                      <a:round/>
                      <a:headEnd type="none" w="sm" len="sm"/>
                      <a:tailEnd type="none" w="sm" len="sm"/>
                    </a:lnR>
                    <a:lnT w="9525" cap="flat" cmpd="sng">
                      <a:solidFill>
                        <a:srgbClr val="D2D2D2"/>
                      </a:solidFill>
                      <a:prstDash val="solid"/>
                      <a:round/>
                      <a:headEnd type="none" w="sm" len="sm"/>
                      <a:tailEnd type="none" w="sm" len="sm"/>
                    </a:lnT>
                    <a:lnB w="9525" cap="flat" cmpd="sng">
                      <a:solidFill>
                        <a:srgbClr val="D2D2D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
                        <a:buFont typeface="Arial"/>
                        <a:buNone/>
                      </a:pPr>
                      <a:endParaRPr sz="100" u="none" strike="noStrike" cap="none">
                        <a:latin typeface="Times New Roman"/>
                        <a:ea typeface="Times New Roman"/>
                        <a:cs typeface="Times New Roman"/>
                        <a:sym typeface="Times New Roman"/>
                      </a:endParaRPr>
                    </a:p>
                  </a:txBody>
                  <a:tcPr marL="0" marR="0" marT="0" marB="0">
                    <a:lnL w="9525" cap="flat" cmpd="sng">
                      <a:solidFill>
                        <a:srgbClr val="D2D2D2"/>
                      </a:solidFill>
                      <a:prstDash val="solid"/>
                      <a:round/>
                      <a:headEnd type="none" w="sm" len="sm"/>
                      <a:tailEnd type="none" w="sm" len="sm"/>
                    </a:lnL>
                    <a:lnT w="9525" cap="flat" cmpd="sng">
                      <a:solidFill>
                        <a:srgbClr val="D2D2D2"/>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p:pic>
        <p:nvPicPr>
          <p:cNvPr id="67" name="Google Shape;67;p3"/>
          <p:cNvPicPr preferRelativeResize="0"/>
          <p:nvPr/>
        </p:nvPicPr>
        <p:blipFill rotWithShape="1">
          <a:blip r:embed="rId6">
            <a:alphaModFix/>
          </a:blip>
          <a:srcRect/>
          <a:stretch/>
        </p:blipFill>
        <p:spPr>
          <a:xfrm>
            <a:off x="2880360" y="752855"/>
            <a:ext cx="1269491" cy="711708"/>
          </a:xfrm>
          <a:prstGeom prst="rect">
            <a:avLst/>
          </a:prstGeom>
          <a:noFill/>
          <a:ln>
            <a:noFill/>
          </a:ln>
        </p:spPr>
      </p:pic>
      <p:grpSp>
        <p:nvGrpSpPr>
          <p:cNvPr id="68" name="Google Shape;68;p3"/>
          <p:cNvGrpSpPr/>
          <p:nvPr/>
        </p:nvGrpSpPr>
        <p:grpSpPr>
          <a:xfrm>
            <a:off x="4128515" y="702563"/>
            <a:ext cx="1404365" cy="1578102"/>
            <a:chOff x="4128515" y="702563"/>
            <a:chExt cx="1404365" cy="1578102"/>
          </a:xfrm>
        </p:grpSpPr>
        <p:pic>
          <p:nvPicPr>
            <p:cNvPr id="69" name="Google Shape;69;p3"/>
            <p:cNvPicPr preferRelativeResize="0"/>
            <p:nvPr/>
          </p:nvPicPr>
          <p:blipFill rotWithShape="1">
            <a:blip r:embed="rId7">
              <a:alphaModFix/>
            </a:blip>
            <a:srcRect/>
            <a:stretch/>
          </p:blipFill>
          <p:spPr>
            <a:xfrm>
              <a:off x="4128515" y="1434083"/>
              <a:ext cx="1404365" cy="846582"/>
            </a:xfrm>
            <a:prstGeom prst="rect">
              <a:avLst/>
            </a:prstGeom>
            <a:noFill/>
            <a:ln>
              <a:noFill/>
            </a:ln>
          </p:spPr>
        </p:pic>
        <p:pic>
          <p:nvPicPr>
            <p:cNvPr id="70" name="Google Shape;70;p3"/>
            <p:cNvPicPr preferRelativeResize="0"/>
            <p:nvPr/>
          </p:nvPicPr>
          <p:blipFill rotWithShape="1">
            <a:blip r:embed="rId8">
              <a:alphaModFix/>
            </a:blip>
            <a:srcRect/>
            <a:stretch/>
          </p:blipFill>
          <p:spPr>
            <a:xfrm>
              <a:off x="4128515" y="702563"/>
              <a:ext cx="1402080" cy="845819"/>
            </a:xfrm>
            <a:prstGeom prst="rect">
              <a:avLst/>
            </a:prstGeom>
            <a:noFill/>
            <a:ln>
              <a:noFill/>
            </a:ln>
          </p:spPr>
        </p:pic>
      </p:grpSp>
      <p:pic>
        <p:nvPicPr>
          <p:cNvPr id="71" name="Google Shape;71;p3"/>
          <p:cNvPicPr preferRelativeResize="0"/>
          <p:nvPr/>
        </p:nvPicPr>
        <p:blipFill rotWithShape="1">
          <a:blip r:embed="rId9">
            <a:alphaModFix/>
          </a:blip>
          <a:srcRect/>
          <a:stretch/>
        </p:blipFill>
        <p:spPr>
          <a:xfrm>
            <a:off x="4197096" y="752855"/>
            <a:ext cx="1269491" cy="711708"/>
          </a:xfrm>
          <a:prstGeom prst="rect">
            <a:avLst/>
          </a:prstGeom>
          <a:noFill/>
          <a:ln>
            <a:noFill/>
          </a:ln>
        </p:spPr>
      </p:pic>
      <p:pic>
        <p:nvPicPr>
          <p:cNvPr id="72" name="Google Shape;72;p3"/>
          <p:cNvPicPr preferRelativeResize="0"/>
          <p:nvPr/>
        </p:nvPicPr>
        <p:blipFill rotWithShape="1">
          <a:blip r:embed="rId10">
            <a:alphaModFix/>
          </a:blip>
          <a:srcRect/>
          <a:stretch/>
        </p:blipFill>
        <p:spPr>
          <a:xfrm>
            <a:off x="1563624" y="1511808"/>
            <a:ext cx="1269491" cy="711707"/>
          </a:xfrm>
          <a:prstGeom prst="rect">
            <a:avLst/>
          </a:prstGeom>
          <a:noFill/>
          <a:ln>
            <a:noFill/>
          </a:ln>
        </p:spPr>
      </p:pic>
      <p:pic>
        <p:nvPicPr>
          <p:cNvPr id="73" name="Google Shape;73;p3"/>
          <p:cNvPicPr preferRelativeResize="0"/>
          <p:nvPr/>
        </p:nvPicPr>
        <p:blipFill rotWithShape="1">
          <a:blip r:embed="rId11">
            <a:alphaModFix/>
          </a:blip>
          <a:srcRect/>
          <a:stretch/>
        </p:blipFill>
        <p:spPr>
          <a:xfrm>
            <a:off x="2880360" y="1511808"/>
            <a:ext cx="1269491" cy="711707"/>
          </a:xfrm>
          <a:prstGeom prst="rect">
            <a:avLst/>
          </a:prstGeom>
          <a:noFill/>
          <a:ln>
            <a:noFill/>
          </a:ln>
        </p:spPr>
      </p:pic>
      <p:pic>
        <p:nvPicPr>
          <p:cNvPr id="74" name="Google Shape;74;p3"/>
          <p:cNvPicPr preferRelativeResize="0"/>
          <p:nvPr/>
        </p:nvPicPr>
        <p:blipFill rotWithShape="1">
          <a:blip r:embed="rId12">
            <a:alphaModFix/>
          </a:blip>
          <a:srcRect/>
          <a:stretch/>
        </p:blipFill>
        <p:spPr>
          <a:xfrm>
            <a:off x="4197096" y="1511808"/>
            <a:ext cx="1269491" cy="711707"/>
          </a:xfrm>
          <a:prstGeom prst="rect">
            <a:avLst/>
          </a:prstGeom>
          <a:noFill/>
          <a:ln>
            <a:noFill/>
          </a:ln>
        </p:spPr>
      </p:pic>
      <p:pic>
        <p:nvPicPr>
          <p:cNvPr id="75" name="Google Shape;75;p3"/>
          <p:cNvPicPr preferRelativeResize="0"/>
          <p:nvPr/>
        </p:nvPicPr>
        <p:blipFill rotWithShape="1">
          <a:blip r:embed="rId13">
            <a:alphaModFix/>
          </a:blip>
          <a:srcRect/>
          <a:stretch/>
        </p:blipFill>
        <p:spPr>
          <a:xfrm>
            <a:off x="1563624" y="2270760"/>
            <a:ext cx="1269491" cy="711707"/>
          </a:xfrm>
          <a:prstGeom prst="rect">
            <a:avLst/>
          </a:prstGeom>
          <a:noFill/>
          <a:ln>
            <a:noFill/>
          </a:ln>
        </p:spPr>
      </p:pic>
      <p:pic>
        <p:nvPicPr>
          <p:cNvPr id="76" name="Google Shape;76;p3"/>
          <p:cNvPicPr preferRelativeResize="0"/>
          <p:nvPr/>
        </p:nvPicPr>
        <p:blipFill rotWithShape="1">
          <a:blip r:embed="rId14">
            <a:alphaModFix/>
          </a:blip>
          <a:srcRect/>
          <a:stretch/>
        </p:blipFill>
        <p:spPr>
          <a:xfrm>
            <a:off x="2880360" y="2270760"/>
            <a:ext cx="1269491" cy="711707"/>
          </a:xfrm>
          <a:prstGeom prst="rect">
            <a:avLst/>
          </a:prstGeom>
          <a:noFill/>
          <a:ln>
            <a:noFill/>
          </a:ln>
        </p:spPr>
      </p:pic>
      <p:pic>
        <p:nvPicPr>
          <p:cNvPr id="77" name="Google Shape;77;p3"/>
          <p:cNvPicPr preferRelativeResize="0"/>
          <p:nvPr/>
        </p:nvPicPr>
        <p:blipFill rotWithShape="1">
          <a:blip r:embed="rId15">
            <a:alphaModFix/>
          </a:blip>
          <a:srcRect/>
          <a:stretch/>
        </p:blipFill>
        <p:spPr>
          <a:xfrm>
            <a:off x="4197096" y="2270760"/>
            <a:ext cx="1269491" cy="711707"/>
          </a:xfrm>
          <a:prstGeom prst="rect">
            <a:avLst/>
          </a:prstGeom>
          <a:noFill/>
          <a:ln>
            <a:noFill/>
          </a:ln>
        </p:spPr>
      </p:pic>
      <p:pic>
        <p:nvPicPr>
          <p:cNvPr id="78" name="Google Shape;78;p3"/>
          <p:cNvPicPr preferRelativeResize="0"/>
          <p:nvPr/>
        </p:nvPicPr>
        <p:blipFill rotWithShape="1">
          <a:blip r:embed="rId16">
            <a:alphaModFix/>
          </a:blip>
          <a:srcRect/>
          <a:stretch/>
        </p:blipFill>
        <p:spPr>
          <a:xfrm>
            <a:off x="1563624" y="3029711"/>
            <a:ext cx="1269491" cy="711707"/>
          </a:xfrm>
          <a:prstGeom prst="rect">
            <a:avLst/>
          </a:prstGeom>
          <a:noFill/>
          <a:ln>
            <a:noFill/>
          </a:ln>
        </p:spPr>
      </p:pic>
      <p:pic>
        <p:nvPicPr>
          <p:cNvPr id="79" name="Google Shape;79;p3"/>
          <p:cNvPicPr preferRelativeResize="0"/>
          <p:nvPr/>
        </p:nvPicPr>
        <p:blipFill rotWithShape="1">
          <a:blip r:embed="rId17">
            <a:alphaModFix/>
          </a:blip>
          <a:srcRect/>
          <a:stretch/>
        </p:blipFill>
        <p:spPr>
          <a:xfrm>
            <a:off x="2880360" y="3029711"/>
            <a:ext cx="1269491" cy="711707"/>
          </a:xfrm>
          <a:prstGeom prst="rect">
            <a:avLst/>
          </a:prstGeom>
          <a:noFill/>
          <a:ln>
            <a:noFill/>
          </a:ln>
        </p:spPr>
      </p:pic>
      <p:pic>
        <p:nvPicPr>
          <p:cNvPr id="80" name="Google Shape;80;p3"/>
          <p:cNvPicPr preferRelativeResize="0"/>
          <p:nvPr/>
        </p:nvPicPr>
        <p:blipFill rotWithShape="1">
          <a:blip r:embed="rId18">
            <a:alphaModFix/>
          </a:blip>
          <a:srcRect/>
          <a:stretch/>
        </p:blipFill>
        <p:spPr>
          <a:xfrm>
            <a:off x="4197096" y="3029711"/>
            <a:ext cx="1269491" cy="711707"/>
          </a:xfrm>
          <a:prstGeom prst="rect">
            <a:avLst/>
          </a:prstGeom>
          <a:noFill/>
          <a:ln>
            <a:noFill/>
          </a:ln>
        </p:spPr>
      </p:pic>
      <p:pic>
        <p:nvPicPr>
          <p:cNvPr id="81" name="Google Shape;81;p3"/>
          <p:cNvPicPr preferRelativeResize="0"/>
          <p:nvPr/>
        </p:nvPicPr>
        <p:blipFill rotWithShape="1">
          <a:blip r:embed="rId19">
            <a:alphaModFix/>
          </a:blip>
          <a:srcRect/>
          <a:stretch/>
        </p:blipFill>
        <p:spPr>
          <a:xfrm>
            <a:off x="1563624" y="3788664"/>
            <a:ext cx="1269491" cy="710184"/>
          </a:xfrm>
          <a:prstGeom prst="rect">
            <a:avLst/>
          </a:prstGeom>
          <a:noFill/>
          <a:ln>
            <a:noFill/>
          </a:ln>
        </p:spPr>
      </p:pic>
      <p:pic>
        <p:nvPicPr>
          <p:cNvPr id="82" name="Google Shape;82;p3"/>
          <p:cNvPicPr preferRelativeResize="0"/>
          <p:nvPr/>
        </p:nvPicPr>
        <p:blipFill rotWithShape="1">
          <a:blip r:embed="rId20">
            <a:alphaModFix/>
          </a:blip>
          <a:srcRect/>
          <a:stretch/>
        </p:blipFill>
        <p:spPr>
          <a:xfrm>
            <a:off x="2880360" y="3788664"/>
            <a:ext cx="1269491" cy="7101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6"/>
        <p:cNvGrpSpPr/>
        <p:nvPr/>
      </p:nvGrpSpPr>
      <p:grpSpPr>
        <a:xfrm>
          <a:off x="0" y="0"/>
          <a:ext cx="0" cy="0"/>
          <a:chOff x="0" y="0"/>
          <a:chExt cx="0" cy="0"/>
        </a:xfrm>
      </p:grpSpPr>
      <p:pic>
        <p:nvPicPr>
          <p:cNvPr id="87" name="Google Shape;87;p4"/>
          <p:cNvPicPr preferRelativeResize="0"/>
          <p:nvPr/>
        </p:nvPicPr>
        <p:blipFill rotWithShape="1">
          <a:blip r:embed="rId3">
            <a:alphaModFix/>
          </a:blip>
          <a:srcRect/>
          <a:stretch/>
        </p:blipFill>
        <p:spPr>
          <a:xfrm>
            <a:off x="0" y="0"/>
            <a:ext cx="9143999" cy="5143498"/>
          </a:xfrm>
          <a:prstGeom prst="rect">
            <a:avLst/>
          </a:prstGeom>
          <a:noFill/>
          <a:ln>
            <a:noFill/>
          </a:ln>
        </p:spPr>
      </p:pic>
      <p:sp>
        <p:nvSpPr>
          <p:cNvPr id="88" name="Google Shape;88;p4"/>
          <p:cNvSpPr txBox="1">
            <a:spLocks noGrp="1"/>
          </p:cNvSpPr>
          <p:nvPr>
            <p:ph type="title"/>
          </p:nvPr>
        </p:nvSpPr>
        <p:spPr>
          <a:xfrm>
            <a:off x="1937766" y="1692655"/>
            <a:ext cx="5268467" cy="1677670"/>
          </a:xfrm>
          <a:prstGeom prst="rect">
            <a:avLst/>
          </a:prstGeom>
          <a:noFill/>
          <a:ln>
            <a:noFill/>
          </a:ln>
        </p:spPr>
        <p:txBody>
          <a:bodyPr spcFirstLastPara="1" wrap="square" lIns="0" tIns="5700" rIns="0" bIns="0" anchor="t" anchorCtr="0">
            <a:spAutoFit/>
          </a:bodyPr>
          <a:lstStyle/>
          <a:p>
            <a:pPr marL="1256030" marR="5080" lvl="0" indent="-1243965" algn="l" rtl="0">
              <a:lnSpc>
                <a:spcPct val="100800"/>
              </a:lnSpc>
              <a:spcBef>
                <a:spcPts val="0"/>
              </a:spcBef>
              <a:spcAft>
                <a:spcPts val="0"/>
              </a:spcAft>
              <a:buSzPts val="1400"/>
              <a:buNone/>
            </a:pPr>
            <a:r>
              <a:rPr lang="en-US"/>
              <a:t>Planteamiento del  Problema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5"/>
          <p:cNvPicPr preferRelativeResize="0"/>
          <p:nvPr/>
        </p:nvPicPr>
        <p:blipFill rotWithShape="1">
          <a:blip r:embed="rId3">
            <a:alphaModFix/>
          </a:blip>
          <a:srcRect/>
          <a:stretch/>
        </p:blipFill>
        <p:spPr>
          <a:xfrm>
            <a:off x="8270748" y="237743"/>
            <a:ext cx="608076" cy="592836"/>
          </a:xfrm>
          <a:prstGeom prst="rect">
            <a:avLst/>
          </a:prstGeom>
          <a:noFill/>
          <a:ln>
            <a:noFill/>
          </a:ln>
        </p:spPr>
      </p:pic>
      <p:sp>
        <p:nvSpPr>
          <p:cNvPr id="94" name="Google Shape;94;p5"/>
          <p:cNvSpPr txBox="1">
            <a:spLocks noGrp="1"/>
          </p:cNvSpPr>
          <p:nvPr>
            <p:ph type="title"/>
          </p:nvPr>
        </p:nvSpPr>
        <p:spPr>
          <a:xfrm>
            <a:off x="402742" y="248539"/>
            <a:ext cx="546417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Planteamiento del Problema</a:t>
            </a:r>
            <a:endParaRPr sz="3600"/>
          </a:p>
        </p:txBody>
      </p:sp>
      <p:sp>
        <p:nvSpPr>
          <p:cNvPr id="95" name="Google Shape;95;p5"/>
          <p:cNvSpPr txBox="1"/>
          <p:nvPr/>
        </p:nvSpPr>
        <p:spPr>
          <a:xfrm>
            <a:off x="184438" y="1538823"/>
            <a:ext cx="467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600" b="0" i="0" u="none" strike="noStrike" cap="none">
              <a:solidFill>
                <a:srgbClr val="000000"/>
              </a:solidFill>
              <a:latin typeface="Times New Roman"/>
              <a:ea typeface="Times New Roman"/>
              <a:cs typeface="Times New Roman"/>
              <a:sym typeface="Times New Roman"/>
            </a:endParaRPr>
          </a:p>
        </p:txBody>
      </p:sp>
      <p:sp>
        <p:nvSpPr>
          <p:cNvPr id="96" name="Google Shape;96;p5"/>
          <p:cNvSpPr txBox="1"/>
          <p:nvPr/>
        </p:nvSpPr>
        <p:spPr>
          <a:xfrm>
            <a:off x="0" y="942875"/>
            <a:ext cx="8939400" cy="4063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a:latin typeface="Calibri"/>
                <a:ea typeface="Calibri"/>
                <a:cs typeface="Calibri"/>
                <a:sym typeface="Calibri"/>
              </a:rPr>
              <a:t>“LucyLunails” es un negocio enfocado en el sector de la estética y la belleza, específicamente en la manicura y pedicura. Este emprendimiento nació aproximadamente hace 5 años en el sector del 20 de julio, y su fundadora es Lucia Rodriguez, motivada por su pasión y gusto por las uñas decidió emprender en el mismo e identificando la alta demanda y la poca oferta que había de este servicio en su sector vio una oportunidad en el mercado.</a:t>
            </a:r>
            <a:endParaRPr>
              <a:latin typeface="Calibri"/>
              <a:ea typeface="Calibri"/>
              <a:cs typeface="Calibri"/>
              <a:sym typeface="Calibri"/>
            </a:endParaRPr>
          </a:p>
          <a:p>
            <a:pPr marL="0" lvl="0" indent="0" algn="just" rtl="0">
              <a:spcBef>
                <a:spcPts val="0"/>
              </a:spcBef>
              <a:spcAft>
                <a:spcPts val="0"/>
              </a:spcAft>
              <a:buNone/>
            </a:pPr>
            <a:r>
              <a:rPr lang="en-US">
                <a:latin typeface="Calibri"/>
                <a:ea typeface="Calibri"/>
                <a:cs typeface="Calibri"/>
                <a:sym typeface="Calibri"/>
              </a:rPr>
              <a:t>Actualmente cuenta con un único espacio de trabajo ubicado en su casa, en este recibe y atiende a sus clientes, de igual forma es ella la  encargada de realizar todas las funciones de la empresa (administración, atención, manicura, etc).</a:t>
            </a:r>
            <a:endParaRPr>
              <a:latin typeface="Calibri"/>
              <a:ea typeface="Calibri"/>
              <a:cs typeface="Calibri"/>
              <a:sym typeface="Calibri"/>
            </a:endParaRPr>
          </a:p>
          <a:p>
            <a:pPr marL="0" lvl="0" indent="0" algn="just" rtl="0">
              <a:spcBef>
                <a:spcPts val="0"/>
              </a:spcBef>
              <a:spcAft>
                <a:spcPts val="0"/>
              </a:spcAft>
              <a:buNone/>
            </a:pPr>
            <a:r>
              <a:rPr lang="en-US">
                <a:latin typeface="Calibri"/>
                <a:ea typeface="Calibri"/>
                <a:cs typeface="Calibri"/>
                <a:sym typeface="Calibri"/>
              </a:rPr>
              <a:t>Realizamos una reunión con nuestra clienta de la cual pudimos analizar, visualizar y concluir algunas de sus problemáticas las cuales le impiden un buen desarrollo en el desempeño de su trabajo siendo estas las siguientes:</a:t>
            </a:r>
            <a:endParaRPr>
              <a:latin typeface="Calibri"/>
              <a:ea typeface="Calibri"/>
              <a:cs typeface="Calibri"/>
              <a:sym typeface="Calibri"/>
            </a:endParaRPr>
          </a:p>
          <a:p>
            <a:pPr marL="457200" lvl="0" indent="-317500" algn="just" rtl="0">
              <a:spcBef>
                <a:spcPts val="0"/>
              </a:spcBef>
              <a:spcAft>
                <a:spcPts val="0"/>
              </a:spcAft>
              <a:buSzPts val="1400"/>
              <a:buFont typeface="Calibri"/>
              <a:buChar char="●"/>
            </a:pPr>
            <a:r>
              <a:rPr lang="en-US">
                <a:latin typeface="Calibri"/>
                <a:ea typeface="Calibri"/>
                <a:cs typeface="Calibri"/>
                <a:sym typeface="Calibri"/>
              </a:rPr>
              <a:t>Agendamiento de citas: Hoy en dia ella realiza el agendamiento de citas por medio de la red social de mensajería “Whatsapp”  y las anota en un tablero físico  , lo cual impide una buena gestión en el registro de las mismas y esto tiene como consecuencia disgustos con sus clientes debido a que en repetidas ocasiones agenda a una misma hora y también el no contar con un recordatorio directo a sus citas sus clientes como ella han llegado a olvidar la cita.</a:t>
            </a:r>
            <a:endParaRPr>
              <a:latin typeface="Calibri"/>
              <a:ea typeface="Calibri"/>
              <a:cs typeface="Calibri"/>
              <a:sym typeface="Calibri"/>
            </a:endParaRPr>
          </a:p>
          <a:p>
            <a:pPr marL="457200" lvl="0" indent="-317500" algn="just" rtl="0">
              <a:spcBef>
                <a:spcPts val="0"/>
              </a:spcBef>
              <a:spcAft>
                <a:spcPts val="0"/>
              </a:spcAft>
              <a:buSzPts val="1400"/>
              <a:buFont typeface="Calibri"/>
              <a:buChar char="●"/>
            </a:pPr>
            <a:r>
              <a:rPr lang="en-US">
                <a:latin typeface="Calibri"/>
                <a:ea typeface="Calibri"/>
                <a:cs typeface="Calibri"/>
                <a:sym typeface="Calibri"/>
              </a:rPr>
              <a:t>Publicidad: Nos comenta que ella no cuenta con el tiempo suficiente para generar una publicidad que le permita acaparar mayor cantidad de público y por consiguiente de clientes, esto se convierte en un problema para el crecimiento del negocio.  </a:t>
            </a:r>
            <a:endParaRPr>
              <a:latin typeface="Calibri"/>
              <a:ea typeface="Calibri"/>
              <a:cs typeface="Calibri"/>
              <a:sym typeface="Calibri"/>
            </a:endParaRPr>
          </a:p>
          <a:p>
            <a:pPr marL="457200" lvl="0" indent="-317500" algn="just" rtl="0">
              <a:spcBef>
                <a:spcPts val="0"/>
              </a:spcBef>
              <a:spcAft>
                <a:spcPts val="0"/>
              </a:spcAft>
              <a:buSzPts val="1400"/>
              <a:buFont typeface="Calibri"/>
              <a:buChar char="●"/>
            </a:pPr>
            <a:r>
              <a:rPr lang="en-US">
                <a:latin typeface="Calibri"/>
                <a:ea typeface="Calibri"/>
                <a:cs typeface="Calibri"/>
                <a:sym typeface="Calibri"/>
              </a:rPr>
              <a:t>Ventas: Se le dificulta llevar un control con respecto a sus ventas, como consecuencia de esto se puede producir un retraso con respecto a las citas de los clientes, al igual que la falta de productos claves en su tienda podría generar incomodidades en los clientes e incluso perder parte de ellos.</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pic>
        <p:nvPicPr>
          <p:cNvPr id="101" name="Google Shape;101;p6"/>
          <p:cNvPicPr preferRelativeResize="0"/>
          <p:nvPr/>
        </p:nvPicPr>
        <p:blipFill rotWithShape="1">
          <a:blip r:embed="rId3">
            <a:alphaModFix/>
          </a:blip>
          <a:srcRect/>
          <a:stretch/>
        </p:blipFill>
        <p:spPr>
          <a:xfrm>
            <a:off x="0" y="0"/>
            <a:ext cx="9143999" cy="5143498"/>
          </a:xfrm>
          <a:prstGeom prst="rect">
            <a:avLst/>
          </a:prstGeom>
          <a:noFill/>
          <a:ln>
            <a:noFill/>
          </a:ln>
        </p:spPr>
      </p:pic>
      <p:sp>
        <p:nvSpPr>
          <p:cNvPr id="102" name="Google Shape;102;p6"/>
          <p:cNvSpPr txBox="1">
            <a:spLocks noGrp="1"/>
          </p:cNvSpPr>
          <p:nvPr>
            <p:ph type="title"/>
          </p:nvPr>
        </p:nvSpPr>
        <p:spPr>
          <a:xfrm>
            <a:off x="1937766" y="1692655"/>
            <a:ext cx="5268467" cy="1677670"/>
          </a:xfrm>
          <a:prstGeom prst="rect">
            <a:avLst/>
          </a:prstGeom>
          <a:noFill/>
          <a:ln>
            <a:noFill/>
          </a:ln>
        </p:spPr>
        <p:txBody>
          <a:bodyPr spcFirstLastPara="1" wrap="square" lIns="0" tIns="6350" rIns="0" bIns="0" anchor="t" anchorCtr="0">
            <a:spAutoFit/>
          </a:bodyPr>
          <a:lstStyle/>
          <a:p>
            <a:pPr marL="1362075" marR="5080" lvl="0" indent="-986155" algn="l" rtl="0">
              <a:lnSpc>
                <a:spcPct val="100800"/>
              </a:lnSpc>
              <a:spcBef>
                <a:spcPts val="0"/>
              </a:spcBef>
              <a:spcAft>
                <a:spcPts val="0"/>
              </a:spcAft>
              <a:buSzPts val="1400"/>
              <a:buNone/>
            </a:pPr>
            <a:r>
              <a:rPr lang="en-US"/>
              <a:t>Justificación del  Proyecto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7"/>
          <p:cNvPicPr preferRelativeResize="0"/>
          <p:nvPr/>
        </p:nvPicPr>
        <p:blipFill rotWithShape="1">
          <a:blip r:embed="rId3">
            <a:alphaModFix/>
          </a:blip>
          <a:srcRect/>
          <a:stretch/>
        </p:blipFill>
        <p:spPr>
          <a:xfrm>
            <a:off x="8270748" y="237743"/>
            <a:ext cx="608076" cy="592836"/>
          </a:xfrm>
          <a:prstGeom prst="rect">
            <a:avLst/>
          </a:prstGeom>
          <a:noFill/>
          <a:ln>
            <a:noFill/>
          </a:ln>
        </p:spPr>
      </p:pic>
      <p:sp>
        <p:nvSpPr>
          <p:cNvPr id="108" name="Google Shape;108;p7"/>
          <p:cNvSpPr txBox="1">
            <a:spLocks noGrp="1"/>
          </p:cNvSpPr>
          <p:nvPr>
            <p:ph type="title"/>
          </p:nvPr>
        </p:nvSpPr>
        <p:spPr>
          <a:xfrm>
            <a:off x="402742" y="248539"/>
            <a:ext cx="483997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Justificación del Proyecto</a:t>
            </a:r>
            <a:endParaRPr sz="3600"/>
          </a:p>
        </p:txBody>
      </p:sp>
      <p:sp>
        <p:nvSpPr>
          <p:cNvPr id="109" name="Google Shape;109;p7"/>
          <p:cNvSpPr txBox="1"/>
          <p:nvPr/>
        </p:nvSpPr>
        <p:spPr>
          <a:xfrm>
            <a:off x="437604" y="1071537"/>
            <a:ext cx="6868200" cy="276900"/>
          </a:xfrm>
          <a:prstGeom prst="rect">
            <a:avLst/>
          </a:prstGeom>
          <a:noFill/>
          <a:ln>
            <a:noFill/>
          </a:ln>
        </p:spPr>
        <p:txBody>
          <a:bodyPr spcFirstLastPara="1" wrap="square" lIns="91425" tIns="45700" rIns="91425" bIns="45700" anchor="t" anchorCtr="0">
            <a:spAutoFit/>
          </a:bodyPr>
          <a:lstStyle/>
          <a:p>
            <a:pPr marL="523875" marR="0" lvl="0" indent="-523875" algn="just" rtl="0">
              <a:lnSpc>
                <a:spcPct val="85714"/>
              </a:lnSpc>
              <a:spcBef>
                <a:spcPts val="900"/>
              </a:spcBef>
              <a:spcAft>
                <a:spcPts val="0"/>
              </a:spcAft>
              <a:buNone/>
            </a:pPr>
            <a:endParaRPr sz="1400" b="0" i="0" u="none" strike="noStrike" cap="none">
              <a:solidFill>
                <a:srgbClr val="000000"/>
              </a:solidFill>
              <a:latin typeface="Arial"/>
              <a:ea typeface="Arial"/>
              <a:cs typeface="Arial"/>
              <a:sym typeface="Arial"/>
            </a:endParaRPr>
          </a:p>
        </p:txBody>
      </p:sp>
      <p:sp>
        <p:nvSpPr>
          <p:cNvPr id="110" name="Google Shape;110;p7"/>
          <p:cNvSpPr txBox="1"/>
          <p:nvPr/>
        </p:nvSpPr>
        <p:spPr>
          <a:xfrm>
            <a:off x="306950" y="1459950"/>
            <a:ext cx="4874100" cy="2770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a:latin typeface="Calibri"/>
                <a:ea typeface="Calibri"/>
                <a:cs typeface="Calibri"/>
                <a:sym typeface="Calibri"/>
              </a:rPr>
              <a:t>Este proyecto se plantea  frente a las necesidades y problemáticas ya mencionadas de nuestra cliente donde </a:t>
            </a:r>
            <a:endParaRPr>
              <a:latin typeface="Calibri"/>
              <a:ea typeface="Calibri"/>
              <a:cs typeface="Calibri"/>
              <a:sym typeface="Calibri"/>
            </a:endParaRPr>
          </a:p>
          <a:p>
            <a:pPr marL="0" lvl="0" indent="0" algn="just" rtl="0">
              <a:spcBef>
                <a:spcPts val="0"/>
              </a:spcBef>
              <a:spcAft>
                <a:spcPts val="0"/>
              </a:spcAft>
              <a:buNone/>
            </a:pPr>
            <a:r>
              <a:rPr lang="en-US">
                <a:latin typeface="Calibri"/>
                <a:ea typeface="Calibri"/>
                <a:cs typeface="Calibri"/>
                <a:sym typeface="Calibri"/>
              </a:rPr>
              <a:t>planteamos como solución una aplicación móvil donde a ella se le facilite el agendamiento de citas, un medio para mejorar su productividad en ventas y donde se busque potenciar la publicidad del negocio.</a:t>
            </a: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r>
              <a:rPr lang="en-US">
                <a:latin typeface="Calibri"/>
                <a:ea typeface="Calibri"/>
                <a:cs typeface="Calibri"/>
                <a:sym typeface="Calibri"/>
              </a:rPr>
              <a:t>Los beneficios que brindara la aplicación son: agilizar los procesos de agendamiento, ofrecer un servicio más personalizado según las necesidad y gustos de cada cliente y tener un mayor control de estas gestiones por parte de la empresa.    </a:t>
            </a:r>
            <a:endParaRPr>
              <a:latin typeface="Calibri"/>
              <a:ea typeface="Calibri"/>
              <a:cs typeface="Calibri"/>
              <a:sym typeface="Calibri"/>
            </a:endParaRPr>
          </a:p>
        </p:txBody>
      </p:sp>
      <p:pic>
        <p:nvPicPr>
          <p:cNvPr id="111" name="Google Shape;111;p7"/>
          <p:cNvPicPr preferRelativeResize="0"/>
          <p:nvPr/>
        </p:nvPicPr>
        <p:blipFill rotWithShape="1">
          <a:blip r:embed="rId4">
            <a:alphaModFix/>
          </a:blip>
          <a:srcRect l="2675" t="7755" r="2797" b="19765"/>
          <a:stretch/>
        </p:blipFill>
        <p:spPr>
          <a:xfrm>
            <a:off x="6116775" y="1380175"/>
            <a:ext cx="1931650" cy="2634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pic>
        <p:nvPicPr>
          <p:cNvPr id="116" name="Google Shape;116;p8"/>
          <p:cNvPicPr preferRelativeResize="0"/>
          <p:nvPr/>
        </p:nvPicPr>
        <p:blipFill rotWithShape="1">
          <a:blip r:embed="rId3">
            <a:alphaModFix/>
          </a:blip>
          <a:srcRect/>
          <a:stretch/>
        </p:blipFill>
        <p:spPr>
          <a:xfrm>
            <a:off x="0" y="0"/>
            <a:ext cx="9143999" cy="5143498"/>
          </a:xfrm>
          <a:prstGeom prst="rect">
            <a:avLst/>
          </a:prstGeom>
          <a:noFill/>
          <a:ln>
            <a:noFill/>
          </a:ln>
        </p:spPr>
      </p:pic>
      <p:sp>
        <p:nvSpPr>
          <p:cNvPr id="117" name="Google Shape;117;p8"/>
          <p:cNvSpPr txBox="1">
            <a:spLocks noGrp="1"/>
          </p:cNvSpPr>
          <p:nvPr>
            <p:ph type="title"/>
          </p:nvPr>
        </p:nvSpPr>
        <p:spPr>
          <a:xfrm>
            <a:off x="2132838" y="2109927"/>
            <a:ext cx="4872990" cy="84899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Objetivo General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9"/>
          <p:cNvSpPr txBox="1">
            <a:spLocks noGrp="1"/>
          </p:cNvSpPr>
          <p:nvPr>
            <p:ph type="title"/>
          </p:nvPr>
        </p:nvSpPr>
        <p:spPr>
          <a:xfrm>
            <a:off x="461568" y="256489"/>
            <a:ext cx="326136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a:t>Objetivo General</a:t>
            </a:r>
            <a:endParaRPr sz="3600"/>
          </a:p>
        </p:txBody>
      </p:sp>
      <p:sp>
        <p:nvSpPr>
          <p:cNvPr id="123" name="Google Shape;123;p9"/>
          <p:cNvSpPr txBox="1"/>
          <p:nvPr/>
        </p:nvSpPr>
        <p:spPr>
          <a:xfrm>
            <a:off x="461568" y="1348596"/>
            <a:ext cx="8044500" cy="236100"/>
          </a:xfrm>
          <a:prstGeom prst="rect">
            <a:avLst/>
          </a:prstGeom>
          <a:noFill/>
          <a:ln>
            <a:noFill/>
          </a:ln>
        </p:spPr>
        <p:txBody>
          <a:bodyPr spcFirstLastPara="1" wrap="square" lIns="91425" tIns="45700" rIns="91425" bIns="45700" anchor="t" anchorCtr="0">
            <a:spAutoFit/>
          </a:bodyPr>
          <a:lstStyle/>
          <a:p>
            <a:pPr marL="523875" marR="0" lvl="0" indent="-523875" algn="l" rtl="0">
              <a:lnSpc>
                <a:spcPct val="66666"/>
              </a:lnSpc>
              <a:spcBef>
                <a:spcPts val="900"/>
              </a:spcBef>
              <a:spcAft>
                <a:spcPts val="0"/>
              </a:spcAft>
              <a:buNone/>
            </a:pPr>
            <a:endParaRPr/>
          </a:p>
        </p:txBody>
      </p:sp>
      <p:sp>
        <p:nvSpPr>
          <p:cNvPr id="124" name="Google Shape;124;p9"/>
          <p:cNvSpPr txBox="1"/>
          <p:nvPr/>
        </p:nvSpPr>
        <p:spPr>
          <a:xfrm>
            <a:off x="179675" y="1175450"/>
            <a:ext cx="8482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Realizar un software que le permita a la empresa “LucyLunails” mejoras en su productividad, de igual manera que le ofrezca una experiencia única tanto al cliente como al empleado por medio de módulos ubicados en el aplicativo, con el fin de que las herramientas incentiven un ambiente cómodo, eficiente y ágil.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125" name="Google Shape;125;p9"/>
          <p:cNvPicPr preferRelativeResize="0"/>
          <p:nvPr/>
        </p:nvPicPr>
        <p:blipFill>
          <a:blip r:embed="rId3">
            <a:alphaModFix/>
          </a:blip>
          <a:stretch>
            <a:fillRect/>
          </a:stretch>
        </p:blipFill>
        <p:spPr>
          <a:xfrm>
            <a:off x="4685341" y="2125875"/>
            <a:ext cx="1730327" cy="2401152"/>
          </a:xfrm>
          <a:prstGeom prst="rect">
            <a:avLst/>
          </a:prstGeom>
          <a:noFill/>
          <a:ln>
            <a:noFill/>
          </a:ln>
        </p:spPr>
      </p:pic>
      <p:pic>
        <p:nvPicPr>
          <p:cNvPr id="126" name="Google Shape;126;p9"/>
          <p:cNvPicPr preferRelativeResize="0"/>
          <p:nvPr/>
        </p:nvPicPr>
        <p:blipFill>
          <a:blip r:embed="rId4">
            <a:alphaModFix/>
          </a:blip>
          <a:stretch>
            <a:fillRect/>
          </a:stretch>
        </p:blipFill>
        <p:spPr>
          <a:xfrm>
            <a:off x="2386775" y="2125875"/>
            <a:ext cx="1710148" cy="240114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965</Words>
  <Application>Microsoft Office PowerPoint</Application>
  <PresentationFormat>Presentación en pantalla (16:9)</PresentationFormat>
  <Paragraphs>52</Paragraphs>
  <Slides>29</Slides>
  <Notes>29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Times New Roman</vt:lpstr>
      <vt:lpstr>Roboto</vt:lpstr>
      <vt:lpstr>Calibri</vt:lpstr>
      <vt:lpstr>Office Theme</vt:lpstr>
      <vt:lpstr>Presentación de PowerPoint</vt:lpstr>
      <vt:lpstr>GAES # 2</vt:lpstr>
      <vt:lpstr>Presentación de PowerPoint</vt:lpstr>
      <vt:lpstr>Planteamiento del  Problema</vt:lpstr>
      <vt:lpstr>Planteamiento del Problema</vt:lpstr>
      <vt:lpstr>Justificación del  Proyecto</vt:lpstr>
      <vt:lpstr>Justificación del Proyecto</vt:lpstr>
      <vt:lpstr>Objetivo General</vt:lpstr>
      <vt:lpstr>Objetivo General</vt:lpstr>
      <vt:lpstr>Objetivos  Especificos</vt:lpstr>
      <vt:lpstr>Objetivos Específicos</vt:lpstr>
      <vt:lpstr>Delimitación y  Alcance</vt:lpstr>
      <vt:lpstr>Delimitación y Alcance</vt:lpstr>
      <vt:lpstr>Recolección de  Información</vt:lpstr>
      <vt:lpstr>Recolección de Información</vt:lpstr>
      <vt:lpstr>Diagrama de  Procesos</vt:lpstr>
      <vt:lpstr>Diagrama de Procesos</vt:lpstr>
      <vt:lpstr>Casos de Uso</vt:lpstr>
      <vt:lpstr>Casos de Uso </vt:lpstr>
      <vt:lpstr>Casos de Uso </vt:lpstr>
      <vt:lpstr>Requisitos Funcionales</vt:lpstr>
      <vt:lpstr>Requisitos Funcionales</vt:lpstr>
      <vt:lpstr>Requisitos Funcionales</vt:lpstr>
      <vt:lpstr>Requisitos No Funcionales</vt:lpstr>
      <vt:lpstr>Requisitos No Funcionales</vt:lpstr>
      <vt:lpstr>WIREFRAME</vt:lpstr>
      <vt:lpstr>WIREFRAME</vt:lpstr>
      <vt:lpstr>Cronograma de Actividades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Aprendiz</dc:creator>
  <cp:lastModifiedBy>DANIEL FELIPE DAZA NOGUERA</cp:lastModifiedBy>
  <cp:revision>1</cp:revision>
  <dcterms:modified xsi:type="dcterms:W3CDTF">2022-10-07T21:36:27Z</dcterms:modified>
</cp:coreProperties>
</file>